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9" r:id="rId4"/>
    <p:sldId id="275" r:id="rId5"/>
    <p:sldId id="276" r:id="rId6"/>
    <p:sldId id="278" r:id="rId7"/>
    <p:sldId id="279" r:id="rId8"/>
    <p:sldId id="280" r:id="rId9"/>
    <p:sldId id="271" r:id="rId10"/>
    <p:sldId id="282" r:id="rId11"/>
    <p:sldId id="281" r:id="rId12"/>
    <p:sldId id="283" r:id="rId13"/>
    <p:sldId id="285" r:id="rId14"/>
    <p:sldId id="286" r:id="rId15"/>
    <p:sldId id="272" r:id="rId16"/>
    <p:sldId id="288" r:id="rId17"/>
    <p:sldId id="287" r:id="rId18"/>
    <p:sldId id="387" r:id="rId19"/>
    <p:sldId id="388" r:id="rId20"/>
    <p:sldId id="289" r:id="rId21"/>
    <p:sldId id="290" r:id="rId22"/>
    <p:sldId id="292" r:id="rId23"/>
    <p:sldId id="375" r:id="rId24"/>
    <p:sldId id="383" r:id="rId25"/>
    <p:sldId id="384" r:id="rId26"/>
    <p:sldId id="385" r:id="rId27"/>
    <p:sldId id="273" r:id="rId28"/>
    <p:sldId id="389" r:id="rId29"/>
    <p:sldId id="26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99"/>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snapToGrid="0" snapToObjects="1">
      <p:cViewPr varScale="1">
        <p:scale>
          <a:sx n="64" d="100"/>
          <a:sy n="64" d="100"/>
        </p:scale>
        <p:origin x="148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54"/>
    </p:cViewPr>
  </p:sorterViewPr>
  <p:notesViewPr>
    <p:cSldViewPr snapToGrid="0" snapToObjects="1">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D52EA-FAB0-4E11-9762-EEF5DF9CF408}" type="datetimeFigureOut">
              <a:rPr lang="en-ZA" smtClean="0"/>
              <a:t>2026/04/20</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04A5D-D8F4-4258-ABBE-D3B5AD485C97}" type="slidenum">
              <a:rPr lang="en-ZA" smtClean="0"/>
              <a:t>‹#›</a:t>
            </a:fld>
            <a:endParaRPr lang="en-ZA"/>
          </a:p>
        </p:txBody>
      </p:sp>
    </p:spTree>
    <p:extLst>
      <p:ext uri="{BB962C8B-B14F-4D97-AF65-F5344CB8AC3E}">
        <p14:creationId xmlns:p14="http://schemas.microsoft.com/office/powerpoint/2010/main" val="231747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445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0038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953735"/>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3F11B-485D-FE46-B46B-E0D8D68136E5}" type="slidenum">
              <a:rPr lang="en-US" smtClean="0"/>
              <a:t>‹#›</a:t>
            </a:fld>
            <a:endParaRPr lang="en-US"/>
          </a:p>
        </p:txBody>
      </p:sp>
      <p:pic>
        <p:nvPicPr>
          <p:cNvPr id="7" name="Picture 6"/>
          <p:cNvPicPr>
            <a:picLocks noChangeAspect="1"/>
          </p:cNvPicPr>
          <p:nvPr userDrawn="1"/>
        </p:nvPicPr>
        <p:blipFill>
          <a:blip r:embed="rId2"/>
          <a:stretch>
            <a:fillRect/>
          </a:stretch>
        </p:blipFill>
        <p:spPr>
          <a:xfrm>
            <a:off x="2437983" y="1916955"/>
            <a:ext cx="4115217" cy="1275717"/>
          </a:xfrm>
          <a:prstGeom prst="rect">
            <a:avLst/>
          </a:prstGeom>
        </p:spPr>
      </p:pic>
    </p:spTree>
    <p:extLst>
      <p:ext uri="{BB962C8B-B14F-4D97-AF65-F5344CB8AC3E}">
        <p14:creationId xmlns:p14="http://schemas.microsoft.com/office/powerpoint/2010/main" val="44973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53735"/>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3F11B-485D-FE46-B46B-E0D8D68136E5}" type="slidenum">
              <a:rPr lang="en-US" smtClean="0"/>
              <a:t>‹#›</a:t>
            </a:fld>
            <a:endParaRPr lang="en-US"/>
          </a:p>
        </p:txBody>
      </p:sp>
      <p:pic>
        <p:nvPicPr>
          <p:cNvPr id="7" name="Picture 6"/>
          <p:cNvPicPr>
            <a:picLocks noChangeAspect="1"/>
          </p:cNvPicPr>
          <p:nvPr userDrawn="1"/>
        </p:nvPicPr>
        <p:blipFill>
          <a:blip r:embed="rId2"/>
          <a:stretch>
            <a:fillRect/>
          </a:stretch>
        </p:blipFill>
        <p:spPr>
          <a:xfrm>
            <a:off x="4076355" y="6356350"/>
            <a:ext cx="1069445" cy="331528"/>
          </a:xfrm>
          <a:prstGeom prst="rect">
            <a:avLst/>
          </a:prstGeom>
        </p:spPr>
      </p:pic>
    </p:spTree>
    <p:extLst>
      <p:ext uri="{BB962C8B-B14F-4D97-AF65-F5344CB8AC3E}">
        <p14:creationId xmlns:p14="http://schemas.microsoft.com/office/powerpoint/2010/main" val="7207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vl1pPr>
          </a:lstStyle>
          <a:p>
            <a:r>
              <a:rPr lang="en-US" dirty="0" err="1"/>
              <a:t>rrrrrr</a:t>
            </a:r>
            <a:endParaRPr lang="en-US" dirty="0"/>
          </a:p>
        </p:txBody>
      </p:sp>
      <p:pic>
        <p:nvPicPr>
          <p:cNvPr id="8" name="Picture 7"/>
          <p:cNvPicPr>
            <a:picLocks noChangeAspect="1"/>
          </p:cNvPicPr>
          <p:nvPr userDrawn="1"/>
        </p:nvPicPr>
        <p:blipFill>
          <a:blip r:embed="rId2"/>
          <a:stretch>
            <a:fillRect/>
          </a:stretch>
        </p:blipFill>
        <p:spPr>
          <a:xfrm>
            <a:off x="4076355" y="6356350"/>
            <a:ext cx="1069445" cy="331528"/>
          </a:xfrm>
          <a:prstGeom prst="rect">
            <a:avLst/>
          </a:prstGeom>
        </p:spPr>
      </p:pic>
    </p:spTree>
    <p:extLst>
      <p:ext uri="{BB962C8B-B14F-4D97-AF65-F5344CB8AC3E}">
        <p14:creationId xmlns:p14="http://schemas.microsoft.com/office/powerpoint/2010/main" val="2035477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67099" y="102217"/>
            <a:ext cx="2133600" cy="365125"/>
          </a:xfrm>
          <a:prstGeom prst="rect">
            <a:avLst/>
          </a:prstGeom>
        </p:spPr>
        <p:txBody>
          <a:bodyPr vert="horz" lIns="91440" tIns="45720" rIns="91440" bIns="45720" rtlCol="0" anchor="ctr"/>
          <a:lstStyle>
            <a:lvl1pPr algn="r">
              <a:defRPr sz="2400" b="1">
                <a:solidFill>
                  <a:srgbClr val="FF0000"/>
                </a:solidFill>
              </a:defRPr>
            </a:lvl1pPr>
          </a:lstStyle>
          <a:p>
            <a:fld id="{023C8600-F823-7648-9A93-C26A10EC1310}" type="slidenum">
              <a:rPr lang="en-US" smtClean="0"/>
              <a:pPr/>
              <a:t>‹#›</a:t>
            </a:fld>
            <a:endParaRPr lang="en-US" dirty="0"/>
          </a:p>
        </p:txBody>
      </p:sp>
      <p:sp>
        <p:nvSpPr>
          <p:cNvPr id="9" name="Rectangle 8">
            <a:extLst>
              <a:ext uri="{FF2B5EF4-FFF2-40B4-BE49-F238E27FC236}">
                <a16:creationId xmlns:a16="http://schemas.microsoft.com/office/drawing/2014/main" id="{AC59CA9F-42D3-6E55-4CC8-A5DE7AFA90CB}"/>
              </a:ext>
            </a:extLst>
          </p:cNvPr>
          <p:cNvSpPr/>
          <p:nvPr userDrawn="1"/>
        </p:nvSpPr>
        <p:spPr>
          <a:xfrm rot="8309899">
            <a:off x="-254044" y="-153718"/>
            <a:ext cx="759178" cy="4662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03DCDC48-C393-DA8B-CAF3-CBACF18922CC}"/>
              </a:ext>
            </a:extLst>
          </p:cNvPr>
          <p:cNvSpPr txBox="1"/>
          <p:nvPr userDrawn="1"/>
        </p:nvSpPr>
        <p:spPr>
          <a:xfrm>
            <a:off x="-110879" y="-25122"/>
            <a:ext cx="568079" cy="369332"/>
          </a:xfrm>
          <a:prstGeom prst="rect">
            <a:avLst/>
          </a:prstGeom>
          <a:noFill/>
        </p:spPr>
        <p:txBody>
          <a:bodyPr wrap="square" rtlCol="0">
            <a:spAutoFit/>
          </a:bodyPr>
          <a:lstStyle/>
          <a:p>
            <a:pPr algn="ctr"/>
            <a:fld id="{704C12F9-339A-4D4C-A7D4-A26FF58BC4A1}" type="slidenum">
              <a:rPr lang="en-ZA" b="1" smtClean="0">
                <a:solidFill>
                  <a:schemeClr val="bg1"/>
                </a:solidFill>
              </a:rPr>
              <a:pPr algn="ctr"/>
              <a:t>‹#›</a:t>
            </a:fld>
            <a:endParaRPr lang="en-ZA" b="1" dirty="0">
              <a:solidFill>
                <a:schemeClr val="bg1"/>
              </a:solidFill>
            </a:endParaRPr>
          </a:p>
        </p:txBody>
      </p:sp>
    </p:spTree>
    <p:extLst>
      <p:ext uri="{BB962C8B-B14F-4D97-AF65-F5344CB8AC3E}">
        <p14:creationId xmlns:p14="http://schemas.microsoft.com/office/powerpoint/2010/main" val="373949966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3"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6">
            <a:extLst>
              <a:ext uri="{FF2B5EF4-FFF2-40B4-BE49-F238E27FC236}">
                <a16:creationId xmlns:a16="http://schemas.microsoft.com/office/drawing/2014/main" id="{27E3C168-2210-0179-AD48-CE796C128456}"/>
              </a:ext>
            </a:extLst>
          </p:cNvPr>
          <p:cNvSpPr txBox="1">
            <a:spLocks noChangeArrowheads="1"/>
          </p:cNvSpPr>
          <p:nvPr/>
        </p:nvSpPr>
        <p:spPr bwMode="auto">
          <a:xfrm>
            <a:off x="539552" y="1074509"/>
            <a:ext cx="806489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dirty="0">
                <a:solidFill>
                  <a:schemeClr val="bg1">
                    <a:lumMod val="50000"/>
                  </a:schemeClr>
                </a:solidFill>
              </a:rPr>
              <a:t>Beyond the Rankings: Understanding NSC League Tables, Equity, and Accountability</a:t>
            </a:r>
          </a:p>
          <a:p>
            <a:pPr algn="ctr">
              <a:spcBef>
                <a:spcPct val="0"/>
              </a:spcBef>
              <a:buFontTx/>
              <a:buNone/>
            </a:pPr>
            <a:endParaRPr lang="en-US" altLang="en-US" sz="2800" dirty="0"/>
          </a:p>
          <a:p>
            <a:pPr algn="ctr">
              <a:spcBef>
                <a:spcPct val="0"/>
              </a:spcBef>
              <a:buFontTx/>
              <a:buNone/>
            </a:pPr>
            <a:r>
              <a:rPr lang="en-US" altLang="en-US" sz="3600" b="1" dirty="0"/>
              <a:t>The unfairness of common performance indicators</a:t>
            </a:r>
          </a:p>
          <a:p>
            <a:pPr algn="ctr">
              <a:spcBef>
                <a:spcPct val="0"/>
              </a:spcBef>
              <a:buFontTx/>
              <a:buNone/>
            </a:pPr>
            <a:endParaRPr lang="en-ZA" altLang="en-US" sz="3000" dirty="0"/>
          </a:p>
          <a:p>
            <a:pPr algn="ctr">
              <a:spcBef>
                <a:spcPct val="0"/>
              </a:spcBef>
              <a:buFontTx/>
              <a:buNone/>
            </a:pPr>
            <a:r>
              <a:rPr lang="en-ZA" altLang="en-US" sz="3000" dirty="0"/>
              <a:t>Martin Gustafsson</a:t>
            </a:r>
          </a:p>
          <a:p>
            <a:pPr algn="ctr">
              <a:spcBef>
                <a:spcPct val="0"/>
              </a:spcBef>
              <a:buNone/>
            </a:pPr>
            <a:r>
              <a:rPr lang="en-ZA" altLang="en-US" sz="3000" dirty="0"/>
              <a:t>March 2026</a:t>
            </a:r>
          </a:p>
          <a:p>
            <a:pPr algn="ctr">
              <a:spcBef>
                <a:spcPct val="0"/>
              </a:spcBef>
              <a:buFontTx/>
              <a:buNone/>
            </a:pPr>
            <a:endParaRPr lang="en-ZA" altLang="en-US" sz="3000" b="1" dirty="0"/>
          </a:p>
        </p:txBody>
      </p:sp>
      <p:pic>
        <p:nvPicPr>
          <p:cNvPr id="5" name="Picture 4">
            <a:extLst>
              <a:ext uri="{FF2B5EF4-FFF2-40B4-BE49-F238E27FC236}">
                <a16:creationId xmlns:a16="http://schemas.microsoft.com/office/drawing/2014/main" id="{2E50C870-533D-FFB4-1DDC-BD8F87B61BFA}"/>
              </a:ext>
            </a:extLst>
          </p:cNvPr>
          <p:cNvPicPr>
            <a:picLocks noChangeAspect="1"/>
          </p:cNvPicPr>
          <p:nvPr/>
        </p:nvPicPr>
        <p:blipFill>
          <a:blip r:embed="rId2"/>
          <a:stretch>
            <a:fillRect/>
          </a:stretch>
        </p:blipFill>
        <p:spPr>
          <a:xfrm>
            <a:off x="6278608" y="5505730"/>
            <a:ext cx="2672202" cy="968868"/>
          </a:xfrm>
          <a:prstGeom prst="rect">
            <a:avLst/>
          </a:prstGeom>
        </p:spPr>
      </p:pic>
      <p:pic>
        <p:nvPicPr>
          <p:cNvPr id="7" name="Picture 6"/>
          <p:cNvPicPr>
            <a:picLocks noChangeAspect="1"/>
          </p:cNvPicPr>
          <p:nvPr/>
        </p:nvPicPr>
        <p:blipFill>
          <a:blip r:embed="rId3"/>
          <a:stretch>
            <a:fillRect/>
          </a:stretch>
        </p:blipFill>
        <p:spPr>
          <a:xfrm>
            <a:off x="539552" y="6226319"/>
            <a:ext cx="1609632" cy="498986"/>
          </a:xfrm>
          <a:prstGeom prst="rect">
            <a:avLst/>
          </a:prstGeom>
        </p:spPr>
      </p:pic>
      <p:pic>
        <p:nvPicPr>
          <p:cNvPr id="6" name="Picture 5">
            <a:extLst>
              <a:ext uri="{FF2B5EF4-FFF2-40B4-BE49-F238E27FC236}">
                <a16:creationId xmlns:a16="http://schemas.microsoft.com/office/drawing/2014/main" id="{C08BC9C1-FAEC-4045-B4FB-549AF2496051}"/>
              </a:ext>
            </a:extLst>
          </p:cNvPr>
          <p:cNvPicPr>
            <a:picLocks noChangeAspect="1"/>
          </p:cNvPicPr>
          <p:nvPr/>
        </p:nvPicPr>
        <p:blipFill>
          <a:blip r:embed="rId4"/>
          <a:stretch>
            <a:fillRect/>
          </a:stretch>
        </p:blipFill>
        <p:spPr>
          <a:xfrm>
            <a:off x="299232" y="5505730"/>
            <a:ext cx="2311968" cy="498986"/>
          </a:xfrm>
          <a:prstGeom prst="rect">
            <a:avLst/>
          </a:prstGeom>
        </p:spPr>
      </p:pic>
    </p:spTree>
    <p:extLst>
      <p:ext uri="{BB962C8B-B14F-4D97-AF65-F5344CB8AC3E}">
        <p14:creationId xmlns:p14="http://schemas.microsoft.com/office/powerpoint/2010/main" val="354314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F7056-5E38-A3B1-F23F-95AA1E30D163}"/>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E6274615-17CF-24C9-0B28-C5CC63192932}"/>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How the ‘Matric pass rate’ remained king (contd.)</a:t>
            </a:r>
          </a:p>
        </p:txBody>
      </p:sp>
      <p:sp>
        <p:nvSpPr>
          <p:cNvPr id="4" name="text2">
            <a:extLst>
              <a:ext uri="{FF2B5EF4-FFF2-40B4-BE49-F238E27FC236}">
                <a16:creationId xmlns:a16="http://schemas.microsoft.com/office/drawing/2014/main" id="{E22A5B49-3447-C3D0-4CDA-26FC61907089}"/>
              </a:ext>
            </a:extLst>
          </p:cNvPr>
          <p:cNvSpPr txBox="1"/>
          <p:nvPr/>
        </p:nvSpPr>
        <p:spPr>
          <a:xfrm>
            <a:off x="225425" y="722015"/>
            <a:ext cx="8798654" cy="1200329"/>
          </a:xfrm>
          <a:prstGeom prst="rect">
            <a:avLst/>
          </a:prstGeom>
          <a:solidFill>
            <a:srgbClr val="FFFF99"/>
          </a:solidFill>
          <a:ln>
            <a:solidFill>
              <a:srgbClr val="FF0000"/>
            </a:solidFill>
          </a:ln>
        </p:spPr>
        <p:txBody>
          <a:bodyPr wrap="square" rtlCol="0">
            <a:spAutoFit/>
          </a:bodyPr>
          <a:lstStyle/>
          <a:p>
            <a:r>
              <a:rPr lang="en-US" sz="2400" dirty="0"/>
              <a:t>The pass rate indicator clearly punishes those who keep learners in school up to Grade 12. See for instance KN, MP and LP. These problems would also exist the level of the school. </a:t>
            </a:r>
            <a:endParaRPr lang="en-ZA" sz="2400" b="1" dirty="0">
              <a:solidFill>
                <a:srgbClr val="FF0000"/>
              </a:solidFill>
            </a:endParaRPr>
          </a:p>
        </p:txBody>
      </p:sp>
      <p:pic>
        <p:nvPicPr>
          <p:cNvPr id="6" name="Picture 5">
            <a:extLst>
              <a:ext uri="{FF2B5EF4-FFF2-40B4-BE49-F238E27FC236}">
                <a16:creationId xmlns:a16="http://schemas.microsoft.com/office/drawing/2014/main" id="{361F73B8-21E1-541C-A72D-7F4345716E93}"/>
              </a:ext>
            </a:extLst>
          </p:cNvPr>
          <p:cNvPicPr>
            <a:picLocks noChangeAspect="1"/>
          </p:cNvPicPr>
          <p:nvPr/>
        </p:nvPicPr>
        <p:blipFill>
          <a:blip r:embed="rId2"/>
          <a:stretch>
            <a:fillRect/>
          </a:stretch>
        </p:blipFill>
        <p:spPr>
          <a:xfrm>
            <a:off x="1018433" y="2014677"/>
            <a:ext cx="7107133" cy="4582973"/>
          </a:xfrm>
          <a:prstGeom prst="rect">
            <a:avLst/>
          </a:prstGeom>
          <a:ln>
            <a:solidFill>
              <a:srgbClr val="FF0000"/>
            </a:solidFill>
          </a:ln>
        </p:spPr>
      </p:pic>
    </p:spTree>
    <p:extLst>
      <p:ext uri="{BB962C8B-B14F-4D97-AF65-F5344CB8AC3E}">
        <p14:creationId xmlns:p14="http://schemas.microsoft.com/office/powerpoint/2010/main" val="310871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F972-51E8-DC06-6F6D-AFAD5A4B2552}"/>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35AE6A1F-4165-BD83-452C-CE990DDA679D}"/>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How the ‘Matric pass rate’ remained king (contd.)</a:t>
            </a:r>
          </a:p>
        </p:txBody>
      </p:sp>
      <p:pic>
        <p:nvPicPr>
          <p:cNvPr id="4" name="Picture 3">
            <a:extLst>
              <a:ext uri="{FF2B5EF4-FFF2-40B4-BE49-F238E27FC236}">
                <a16:creationId xmlns:a16="http://schemas.microsoft.com/office/drawing/2014/main" id="{F02903AE-54FD-76A5-B562-164DD45E0550}"/>
              </a:ext>
            </a:extLst>
          </p:cNvPr>
          <p:cNvPicPr>
            <a:picLocks noChangeAspect="1"/>
          </p:cNvPicPr>
          <p:nvPr/>
        </p:nvPicPr>
        <p:blipFill>
          <a:blip r:embed="rId2"/>
          <a:stretch>
            <a:fillRect/>
          </a:stretch>
        </p:blipFill>
        <p:spPr>
          <a:xfrm>
            <a:off x="1334870" y="2175374"/>
            <a:ext cx="7558305" cy="4542022"/>
          </a:xfrm>
          <a:prstGeom prst="rect">
            <a:avLst/>
          </a:prstGeom>
          <a:ln>
            <a:solidFill>
              <a:srgbClr val="FF0000"/>
            </a:solidFill>
          </a:ln>
        </p:spPr>
      </p:pic>
      <p:sp>
        <p:nvSpPr>
          <p:cNvPr id="5" name="text2">
            <a:extLst>
              <a:ext uri="{FF2B5EF4-FFF2-40B4-BE49-F238E27FC236}">
                <a16:creationId xmlns:a16="http://schemas.microsoft.com/office/drawing/2014/main" id="{BD7C1831-224D-8C62-14F7-E248194B5277}"/>
              </a:ext>
            </a:extLst>
          </p:cNvPr>
          <p:cNvSpPr txBox="1"/>
          <p:nvPr/>
        </p:nvSpPr>
        <p:spPr>
          <a:xfrm>
            <a:off x="250825" y="975045"/>
            <a:ext cx="3976401" cy="1200329"/>
          </a:xfrm>
          <a:prstGeom prst="rect">
            <a:avLst/>
          </a:prstGeom>
          <a:solidFill>
            <a:srgbClr val="FFFF99"/>
          </a:solidFill>
          <a:ln>
            <a:solidFill>
              <a:srgbClr val="FF0000"/>
            </a:solidFill>
          </a:ln>
        </p:spPr>
        <p:txBody>
          <a:bodyPr wrap="square" rtlCol="0">
            <a:spAutoFit/>
          </a:bodyPr>
          <a:lstStyle/>
          <a:p>
            <a:r>
              <a:rPr lang="en-US" sz="2400" dirty="0"/>
              <a:t>Frequencies in the Parliamentary Monitoring Group website.</a:t>
            </a:r>
            <a:endParaRPr lang="en-ZA" sz="2400" b="1" dirty="0">
              <a:solidFill>
                <a:srgbClr val="FF0000"/>
              </a:solidFill>
            </a:endParaRPr>
          </a:p>
        </p:txBody>
      </p:sp>
    </p:spTree>
    <p:extLst>
      <p:ext uri="{BB962C8B-B14F-4D97-AF65-F5344CB8AC3E}">
        <p14:creationId xmlns:p14="http://schemas.microsoft.com/office/powerpoint/2010/main" val="26238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949B3-8DD6-58D4-0E0B-DAE7BC281862}"/>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311D678E-5184-A53C-80B1-BADD0A517D5B}"/>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How the ‘Matric pass rate’ remained king (contd.)</a:t>
            </a:r>
          </a:p>
        </p:txBody>
      </p:sp>
      <p:sp>
        <p:nvSpPr>
          <p:cNvPr id="2" name="TextBox 1">
            <a:extLst>
              <a:ext uri="{FF2B5EF4-FFF2-40B4-BE49-F238E27FC236}">
                <a16:creationId xmlns:a16="http://schemas.microsoft.com/office/drawing/2014/main" id="{945590D1-B36F-99D9-30E1-A79A08EFA855}"/>
              </a:ext>
            </a:extLst>
          </p:cNvPr>
          <p:cNvSpPr txBox="1">
            <a:spLocks noChangeArrowheads="1"/>
          </p:cNvSpPr>
          <p:nvPr/>
        </p:nvSpPr>
        <p:spPr bwMode="auto">
          <a:xfrm>
            <a:off x="250825" y="797749"/>
            <a:ext cx="8591550" cy="5909310"/>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700" dirty="0"/>
              <a:t>How has the pass rate survived so well in the education policy debates?</a:t>
            </a:r>
          </a:p>
          <a:p>
            <a:pPr marL="514350" indent="-514350">
              <a:spcBef>
                <a:spcPct val="0"/>
              </a:spcBef>
              <a:buFont typeface="+mj-lt"/>
              <a:buAutoNum type="arabicPeriod"/>
            </a:pPr>
            <a:r>
              <a:rPr lang="en-US" altLang="en-US" sz="2700" dirty="0"/>
              <a:t>It is </a:t>
            </a:r>
            <a:r>
              <a:rPr lang="en-US" altLang="en-US" sz="2700" b="1" dirty="0"/>
              <a:t>computationally simple</a:t>
            </a:r>
            <a:r>
              <a:rPr lang="en-US" altLang="en-US" sz="2700" dirty="0"/>
              <a:t> and alternatives (such as the ‘basket’) have not been clear enough.</a:t>
            </a:r>
          </a:p>
          <a:p>
            <a:pPr marL="514350" indent="-514350">
              <a:spcBef>
                <a:spcPct val="0"/>
              </a:spcBef>
              <a:buFont typeface="+mj-lt"/>
              <a:buAutoNum type="arabicPeriod"/>
            </a:pPr>
            <a:r>
              <a:rPr lang="en-US" altLang="en-US" sz="2700" dirty="0"/>
              <a:t>Our</a:t>
            </a:r>
            <a:r>
              <a:rPr lang="en-US" altLang="en-US" sz="2700" b="1" dirty="0"/>
              <a:t> politicians and journalists </a:t>
            </a:r>
            <a:r>
              <a:rPr lang="en-US" altLang="en-US" sz="2700" dirty="0" err="1"/>
              <a:t>prioritise</a:t>
            </a:r>
            <a:r>
              <a:rPr lang="en-US" altLang="en-US" sz="2700" dirty="0"/>
              <a:t> it. </a:t>
            </a:r>
          </a:p>
          <a:p>
            <a:pPr marL="514350" indent="-514350">
              <a:spcBef>
                <a:spcPct val="0"/>
              </a:spcBef>
              <a:buFont typeface="+mj-lt"/>
              <a:buAutoNum type="arabicPeriod"/>
            </a:pPr>
            <a:r>
              <a:rPr lang="en-US" altLang="en-US" sz="2700" dirty="0"/>
              <a:t>It is </a:t>
            </a:r>
            <a:r>
              <a:rPr lang="en-US" altLang="en-US" sz="2700" b="1" dirty="0"/>
              <a:t>an indicator that moves upward </a:t>
            </a:r>
            <a:r>
              <a:rPr lang="en-US" altLang="en-US" sz="2700" dirty="0"/>
              <a:t>and hence suggests improvements (even while exposing e.g. politicians to accusations of spin).</a:t>
            </a:r>
          </a:p>
          <a:p>
            <a:pPr marL="514350" indent="-514350">
              <a:spcBef>
                <a:spcPct val="0"/>
              </a:spcBef>
              <a:buFont typeface="+mj-lt"/>
              <a:buAutoNum type="arabicPeriod"/>
            </a:pPr>
            <a:r>
              <a:rPr lang="en-US" altLang="en-US" sz="2700" dirty="0"/>
              <a:t>The ‘Matric’ has in the past carried considerable </a:t>
            </a:r>
            <a:r>
              <a:rPr lang="en-US" altLang="en-US" sz="2700" b="1" dirty="0"/>
              <a:t>power in the </a:t>
            </a:r>
            <a:r>
              <a:rPr lang="en-US" altLang="en-US" sz="2700" b="1" dirty="0" err="1"/>
              <a:t>labour</a:t>
            </a:r>
            <a:r>
              <a:rPr lang="en-US" altLang="en-US" sz="2700" b="1" dirty="0"/>
              <a:t> market</a:t>
            </a:r>
            <a:r>
              <a:rPr lang="en-US" altLang="en-US" sz="2700" dirty="0"/>
              <a:t>. </a:t>
            </a:r>
          </a:p>
          <a:p>
            <a:pPr marL="514350" indent="-514350">
              <a:spcBef>
                <a:spcPct val="0"/>
              </a:spcBef>
              <a:buFont typeface="+mj-lt"/>
              <a:buAutoNum type="arabicPeriod"/>
            </a:pPr>
            <a:r>
              <a:rPr lang="en-US" altLang="en-US" sz="2700" dirty="0"/>
              <a:t>The system continues to publish </a:t>
            </a:r>
            <a:r>
              <a:rPr lang="en-US" altLang="en-US" sz="2700" b="1" dirty="0"/>
              <a:t>school-level pass rates </a:t>
            </a:r>
            <a:r>
              <a:rPr lang="en-US" altLang="en-US" sz="2700" dirty="0"/>
              <a:t>as if this statistic is adequate for across-school comparison. </a:t>
            </a:r>
          </a:p>
          <a:p>
            <a:pPr>
              <a:spcBef>
                <a:spcPct val="0"/>
              </a:spcBef>
            </a:pPr>
            <a:endParaRPr lang="en-ZA" altLang="en-US" sz="2700" dirty="0"/>
          </a:p>
        </p:txBody>
      </p:sp>
    </p:spTree>
    <p:extLst>
      <p:ext uri="{BB962C8B-B14F-4D97-AF65-F5344CB8AC3E}">
        <p14:creationId xmlns:p14="http://schemas.microsoft.com/office/powerpoint/2010/main" val="41752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8E83-2E5D-3166-3205-6782BBD3341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D872F32-C00B-C829-3EE0-777B5333AEE1}"/>
              </a:ext>
            </a:extLst>
          </p:cNvPr>
          <p:cNvPicPr>
            <a:picLocks noChangeAspect="1"/>
          </p:cNvPicPr>
          <p:nvPr/>
        </p:nvPicPr>
        <p:blipFill>
          <a:blip r:embed="rId2"/>
          <a:stretch>
            <a:fillRect/>
          </a:stretch>
        </p:blipFill>
        <p:spPr>
          <a:xfrm>
            <a:off x="700530" y="1393291"/>
            <a:ext cx="5697729" cy="5066840"/>
          </a:xfrm>
          <a:prstGeom prst="rect">
            <a:avLst/>
          </a:prstGeom>
          <a:ln>
            <a:solidFill>
              <a:srgbClr val="FF0000"/>
            </a:solidFill>
          </a:ln>
        </p:spPr>
      </p:pic>
      <p:sp>
        <p:nvSpPr>
          <p:cNvPr id="3" name="TextBox 56">
            <a:extLst>
              <a:ext uri="{FF2B5EF4-FFF2-40B4-BE49-F238E27FC236}">
                <a16:creationId xmlns:a16="http://schemas.microsoft.com/office/drawing/2014/main" id="{DA512CDB-0817-D4F7-F475-F71258584BAF}"/>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How the ‘Matric pass rate’ remained king (contd.)</a:t>
            </a:r>
          </a:p>
        </p:txBody>
      </p:sp>
      <p:pic>
        <p:nvPicPr>
          <p:cNvPr id="7" name="Picture 6">
            <a:extLst>
              <a:ext uri="{FF2B5EF4-FFF2-40B4-BE49-F238E27FC236}">
                <a16:creationId xmlns:a16="http://schemas.microsoft.com/office/drawing/2014/main" id="{F1114585-BDCB-B446-741A-34135D45C902}"/>
              </a:ext>
            </a:extLst>
          </p:cNvPr>
          <p:cNvPicPr>
            <a:picLocks noChangeAspect="1"/>
          </p:cNvPicPr>
          <p:nvPr/>
        </p:nvPicPr>
        <p:blipFill>
          <a:blip r:embed="rId3"/>
          <a:stretch>
            <a:fillRect/>
          </a:stretch>
        </p:blipFill>
        <p:spPr>
          <a:xfrm>
            <a:off x="220038" y="827159"/>
            <a:ext cx="8703922" cy="685679"/>
          </a:xfrm>
          <a:prstGeom prst="rect">
            <a:avLst/>
          </a:prstGeom>
          <a:ln>
            <a:solidFill>
              <a:srgbClr val="FF0000"/>
            </a:solidFill>
          </a:ln>
        </p:spPr>
      </p:pic>
      <p:pic>
        <p:nvPicPr>
          <p:cNvPr id="9" name="Picture 8">
            <a:extLst>
              <a:ext uri="{FF2B5EF4-FFF2-40B4-BE49-F238E27FC236}">
                <a16:creationId xmlns:a16="http://schemas.microsoft.com/office/drawing/2014/main" id="{786E7759-FDC6-C3CF-2BBA-38AE3545047F}"/>
              </a:ext>
            </a:extLst>
          </p:cNvPr>
          <p:cNvPicPr>
            <a:picLocks noChangeAspect="1"/>
          </p:cNvPicPr>
          <p:nvPr/>
        </p:nvPicPr>
        <p:blipFill>
          <a:blip r:embed="rId4"/>
          <a:stretch>
            <a:fillRect/>
          </a:stretch>
        </p:blipFill>
        <p:spPr>
          <a:xfrm>
            <a:off x="5169224" y="6340583"/>
            <a:ext cx="3117494" cy="466790"/>
          </a:xfrm>
          <a:prstGeom prst="rect">
            <a:avLst/>
          </a:prstGeom>
          <a:ln>
            <a:solidFill>
              <a:srgbClr val="FF0000"/>
            </a:solidFill>
          </a:ln>
        </p:spPr>
      </p:pic>
      <p:sp>
        <p:nvSpPr>
          <p:cNvPr id="10" name="text2">
            <a:extLst>
              <a:ext uri="{FF2B5EF4-FFF2-40B4-BE49-F238E27FC236}">
                <a16:creationId xmlns:a16="http://schemas.microsoft.com/office/drawing/2014/main" id="{FBF5E264-AEE6-1000-7271-620653BA9CB4}"/>
              </a:ext>
            </a:extLst>
          </p:cNvPr>
          <p:cNvSpPr txBox="1"/>
          <p:nvPr/>
        </p:nvSpPr>
        <p:spPr>
          <a:xfrm>
            <a:off x="6761959" y="1935558"/>
            <a:ext cx="2297502" cy="2677656"/>
          </a:xfrm>
          <a:prstGeom prst="rect">
            <a:avLst/>
          </a:prstGeom>
          <a:solidFill>
            <a:srgbClr val="FFFF99"/>
          </a:solidFill>
          <a:ln>
            <a:solidFill>
              <a:srgbClr val="FF0000"/>
            </a:solidFill>
          </a:ln>
        </p:spPr>
        <p:txBody>
          <a:bodyPr wrap="square" rtlCol="0">
            <a:spAutoFit/>
          </a:bodyPr>
          <a:lstStyle/>
          <a:p>
            <a:r>
              <a:rPr lang="en-US" sz="2400" dirty="0"/>
              <a:t>Better employment prospects for all levels of education in 2001, not just Matric level. </a:t>
            </a:r>
            <a:r>
              <a:rPr lang="en-US" sz="2400" dirty="0">
                <a:solidFill>
                  <a:srgbClr val="FF0000"/>
                </a:solidFill>
              </a:rPr>
              <a:t>[e]</a:t>
            </a:r>
            <a:endParaRPr lang="en-ZA" sz="2400" b="1" dirty="0">
              <a:solidFill>
                <a:srgbClr val="FF0000"/>
              </a:solidFill>
            </a:endParaRPr>
          </a:p>
        </p:txBody>
      </p:sp>
    </p:spTree>
    <p:extLst>
      <p:ext uri="{BB962C8B-B14F-4D97-AF65-F5344CB8AC3E}">
        <p14:creationId xmlns:p14="http://schemas.microsoft.com/office/powerpoint/2010/main" val="22589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D142-1DAF-20D5-AD29-51C57455F99C}"/>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59C7A31B-EC75-93B3-EEA6-E3E15B155F2F}"/>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How the ‘Matric pass rate’ remained king (contd.)</a:t>
            </a:r>
          </a:p>
        </p:txBody>
      </p:sp>
      <p:pic>
        <p:nvPicPr>
          <p:cNvPr id="4" name="Picture 3">
            <a:extLst>
              <a:ext uri="{FF2B5EF4-FFF2-40B4-BE49-F238E27FC236}">
                <a16:creationId xmlns:a16="http://schemas.microsoft.com/office/drawing/2014/main" id="{306224B9-DC8B-19A5-0079-72CA0DD10813}"/>
              </a:ext>
            </a:extLst>
          </p:cNvPr>
          <p:cNvPicPr>
            <a:picLocks noChangeAspect="1"/>
          </p:cNvPicPr>
          <p:nvPr/>
        </p:nvPicPr>
        <p:blipFill>
          <a:blip r:embed="rId2"/>
          <a:stretch>
            <a:fillRect/>
          </a:stretch>
        </p:blipFill>
        <p:spPr>
          <a:xfrm>
            <a:off x="133436" y="3429000"/>
            <a:ext cx="8877128" cy="2812917"/>
          </a:xfrm>
          <a:prstGeom prst="rect">
            <a:avLst/>
          </a:prstGeom>
          <a:ln>
            <a:solidFill>
              <a:srgbClr val="FF0000"/>
            </a:solidFill>
          </a:ln>
        </p:spPr>
      </p:pic>
      <p:sp>
        <p:nvSpPr>
          <p:cNvPr id="5" name="text2">
            <a:extLst>
              <a:ext uri="{FF2B5EF4-FFF2-40B4-BE49-F238E27FC236}">
                <a16:creationId xmlns:a16="http://schemas.microsoft.com/office/drawing/2014/main" id="{A1E5AE32-D97D-D15B-C724-37557712FEB4}"/>
              </a:ext>
            </a:extLst>
          </p:cNvPr>
          <p:cNvSpPr txBox="1"/>
          <p:nvPr/>
        </p:nvSpPr>
        <p:spPr>
          <a:xfrm>
            <a:off x="401179" y="871475"/>
            <a:ext cx="4905340" cy="2246769"/>
          </a:xfrm>
          <a:prstGeom prst="rect">
            <a:avLst/>
          </a:prstGeom>
          <a:solidFill>
            <a:srgbClr val="FFFF99"/>
          </a:solidFill>
          <a:ln>
            <a:solidFill>
              <a:srgbClr val="FF0000"/>
            </a:solidFill>
          </a:ln>
        </p:spPr>
        <p:txBody>
          <a:bodyPr wrap="square" rtlCol="0">
            <a:spAutoFit/>
          </a:bodyPr>
          <a:lstStyle/>
          <a:p>
            <a:r>
              <a:rPr lang="en-US" sz="2800" dirty="0"/>
              <a:t>The closest we have to a pass rate league table. School quintile is included, but how to use it in evaluating schools not clear. </a:t>
            </a:r>
            <a:endParaRPr lang="en-ZA" sz="2800" b="1" dirty="0">
              <a:solidFill>
                <a:srgbClr val="FF0000"/>
              </a:solidFill>
            </a:endParaRPr>
          </a:p>
        </p:txBody>
      </p:sp>
      <p:pic>
        <p:nvPicPr>
          <p:cNvPr id="8" name="Picture 7">
            <a:extLst>
              <a:ext uri="{FF2B5EF4-FFF2-40B4-BE49-F238E27FC236}">
                <a16:creationId xmlns:a16="http://schemas.microsoft.com/office/drawing/2014/main" id="{4C875A4A-F5C0-85EB-B633-48B3FB2AD621}"/>
              </a:ext>
            </a:extLst>
          </p:cNvPr>
          <p:cNvPicPr>
            <a:picLocks noChangeAspect="1"/>
          </p:cNvPicPr>
          <p:nvPr/>
        </p:nvPicPr>
        <p:blipFill>
          <a:blip r:embed="rId3"/>
          <a:stretch>
            <a:fillRect/>
          </a:stretch>
        </p:blipFill>
        <p:spPr>
          <a:xfrm>
            <a:off x="5877046" y="1160098"/>
            <a:ext cx="3016129" cy="2119442"/>
          </a:xfrm>
          <a:prstGeom prst="rect">
            <a:avLst/>
          </a:prstGeom>
          <a:ln>
            <a:solidFill>
              <a:srgbClr val="FF0000"/>
            </a:solidFill>
          </a:ln>
        </p:spPr>
      </p:pic>
    </p:spTree>
    <p:extLst>
      <p:ext uri="{BB962C8B-B14F-4D97-AF65-F5344CB8AC3E}">
        <p14:creationId xmlns:p14="http://schemas.microsoft.com/office/powerpoint/2010/main" val="291902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C0AD-7642-575A-8C22-F59DF82E95DE}"/>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72954981-DDC3-82B0-B33A-F429E6C96E1F}"/>
              </a:ext>
            </a:extLst>
          </p:cNvPr>
          <p:cNvSpPr txBox="1">
            <a:spLocks noChangeArrowheads="1"/>
          </p:cNvSpPr>
          <p:nvPr/>
        </p:nvSpPr>
        <p:spPr bwMode="auto">
          <a:xfrm>
            <a:off x="250825" y="260350"/>
            <a:ext cx="72742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b="1" dirty="0"/>
              <a:t>Other indicators in the public domain</a:t>
            </a:r>
          </a:p>
        </p:txBody>
      </p:sp>
      <p:sp>
        <p:nvSpPr>
          <p:cNvPr id="2" name="TextBox 1">
            <a:extLst>
              <a:ext uri="{FF2B5EF4-FFF2-40B4-BE49-F238E27FC236}">
                <a16:creationId xmlns:a16="http://schemas.microsoft.com/office/drawing/2014/main" id="{2CA152A1-BF10-0336-74D1-416B1BCB8F7F}"/>
              </a:ext>
            </a:extLst>
          </p:cNvPr>
          <p:cNvSpPr txBox="1">
            <a:spLocks noChangeArrowheads="1"/>
          </p:cNvSpPr>
          <p:nvPr/>
        </p:nvSpPr>
        <p:spPr bwMode="auto">
          <a:xfrm>
            <a:off x="250825" y="812740"/>
            <a:ext cx="8591550" cy="3831818"/>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700" dirty="0"/>
              <a:t>As early as 1998 Crouch and Mabogoane tested a fairer version of the pass rate which controlled for things like school resource endowments. </a:t>
            </a:r>
            <a:r>
              <a:rPr lang="en-US" altLang="en-US" sz="2700" dirty="0">
                <a:solidFill>
                  <a:srgbClr val="FF0000"/>
                </a:solidFill>
              </a:rPr>
              <a:t>[f]</a:t>
            </a:r>
          </a:p>
          <a:p>
            <a:pPr>
              <a:spcBef>
                <a:spcPct val="0"/>
              </a:spcBef>
            </a:pPr>
            <a:endParaRPr lang="en-US" altLang="en-US" sz="2700" dirty="0"/>
          </a:p>
          <a:p>
            <a:pPr marL="0" indent="0">
              <a:spcBef>
                <a:spcPct val="0"/>
              </a:spcBef>
              <a:buNone/>
            </a:pPr>
            <a:endParaRPr lang="en-US" altLang="en-US" sz="2700" dirty="0"/>
          </a:p>
          <a:p>
            <a:pPr>
              <a:spcBef>
                <a:spcPct val="0"/>
              </a:spcBef>
            </a:pPr>
            <a:endParaRPr lang="en-ZA" altLang="en-US" sz="2700" dirty="0"/>
          </a:p>
          <a:p>
            <a:pPr>
              <a:spcBef>
                <a:spcPct val="0"/>
              </a:spcBef>
            </a:pPr>
            <a:endParaRPr lang="en-ZA" altLang="en-US" sz="2700" dirty="0"/>
          </a:p>
          <a:p>
            <a:pPr>
              <a:spcBef>
                <a:spcPct val="0"/>
              </a:spcBef>
            </a:pPr>
            <a:endParaRPr lang="en-ZA" altLang="en-US" sz="2700" dirty="0"/>
          </a:p>
          <a:p>
            <a:pPr>
              <a:spcBef>
                <a:spcPct val="0"/>
              </a:spcBef>
            </a:pPr>
            <a:endParaRPr lang="en-ZA" altLang="en-US" sz="2700" dirty="0"/>
          </a:p>
        </p:txBody>
      </p:sp>
      <p:pic>
        <p:nvPicPr>
          <p:cNvPr id="5" name="Picture 4">
            <a:extLst>
              <a:ext uri="{FF2B5EF4-FFF2-40B4-BE49-F238E27FC236}">
                <a16:creationId xmlns:a16="http://schemas.microsoft.com/office/drawing/2014/main" id="{C037B062-D022-E5A3-2A9F-B2640B40F16E}"/>
              </a:ext>
            </a:extLst>
          </p:cNvPr>
          <p:cNvPicPr>
            <a:picLocks noChangeAspect="1"/>
          </p:cNvPicPr>
          <p:nvPr/>
        </p:nvPicPr>
        <p:blipFill>
          <a:blip r:embed="rId2"/>
          <a:stretch>
            <a:fillRect/>
          </a:stretch>
        </p:blipFill>
        <p:spPr>
          <a:xfrm>
            <a:off x="335502" y="2217134"/>
            <a:ext cx="4839375" cy="4505954"/>
          </a:xfrm>
          <a:prstGeom prst="rect">
            <a:avLst/>
          </a:prstGeom>
        </p:spPr>
      </p:pic>
      <p:sp>
        <p:nvSpPr>
          <p:cNvPr id="6" name="text2">
            <a:extLst>
              <a:ext uri="{FF2B5EF4-FFF2-40B4-BE49-F238E27FC236}">
                <a16:creationId xmlns:a16="http://schemas.microsoft.com/office/drawing/2014/main" id="{52787493-14D7-D428-2F5C-C33C3FA58123}"/>
              </a:ext>
            </a:extLst>
          </p:cNvPr>
          <p:cNvSpPr txBox="1"/>
          <p:nvPr/>
        </p:nvSpPr>
        <p:spPr>
          <a:xfrm>
            <a:off x="5321507" y="3441864"/>
            <a:ext cx="3486991" cy="1815882"/>
          </a:xfrm>
          <a:prstGeom prst="rect">
            <a:avLst/>
          </a:prstGeom>
          <a:solidFill>
            <a:srgbClr val="FFFF99"/>
          </a:solidFill>
          <a:ln>
            <a:solidFill>
              <a:srgbClr val="FF0000"/>
            </a:solidFill>
          </a:ln>
        </p:spPr>
        <p:txBody>
          <a:bodyPr wrap="square" rtlCol="0">
            <a:spAutoFit/>
          </a:bodyPr>
          <a:lstStyle/>
          <a:p>
            <a:r>
              <a:rPr lang="en-US" sz="2800" dirty="0"/>
              <a:t>Their method arrived at a top ten school achievers with these characteristics. </a:t>
            </a:r>
            <a:endParaRPr lang="en-ZA" sz="2800" b="1" dirty="0">
              <a:solidFill>
                <a:srgbClr val="FF0000"/>
              </a:solidFill>
            </a:endParaRPr>
          </a:p>
        </p:txBody>
      </p:sp>
    </p:spTree>
    <p:extLst>
      <p:ext uri="{BB962C8B-B14F-4D97-AF65-F5344CB8AC3E}">
        <p14:creationId xmlns:p14="http://schemas.microsoft.com/office/powerpoint/2010/main" val="126491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8CF78-1885-2352-502E-0B406C0B31E7}"/>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814B5ACD-04DC-4432-A32D-4A87B5AD287D}"/>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sp>
        <p:nvSpPr>
          <p:cNvPr id="2" name="TextBox 1">
            <a:extLst>
              <a:ext uri="{FF2B5EF4-FFF2-40B4-BE49-F238E27FC236}">
                <a16:creationId xmlns:a16="http://schemas.microsoft.com/office/drawing/2014/main" id="{C81D576C-5565-005B-C526-3E756877154F}"/>
              </a:ext>
            </a:extLst>
          </p:cNvPr>
          <p:cNvSpPr txBox="1">
            <a:spLocks noChangeArrowheads="1"/>
          </p:cNvSpPr>
          <p:nvPr/>
        </p:nvSpPr>
        <p:spPr bwMode="auto">
          <a:xfrm>
            <a:off x="144499" y="699755"/>
            <a:ext cx="8591550" cy="507831"/>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700" dirty="0"/>
              <a:t>Inclusive Basket of Criteria</a:t>
            </a:r>
            <a:endParaRPr lang="en-ZA" altLang="en-US" sz="2700" dirty="0"/>
          </a:p>
        </p:txBody>
      </p:sp>
      <p:pic>
        <p:nvPicPr>
          <p:cNvPr id="5" name="Picture 4">
            <a:extLst>
              <a:ext uri="{FF2B5EF4-FFF2-40B4-BE49-F238E27FC236}">
                <a16:creationId xmlns:a16="http://schemas.microsoft.com/office/drawing/2014/main" id="{DBBF64B7-556A-0D0C-431F-CBE4D089D29F}"/>
              </a:ext>
            </a:extLst>
          </p:cNvPr>
          <p:cNvPicPr>
            <a:picLocks noChangeAspect="1"/>
          </p:cNvPicPr>
          <p:nvPr/>
        </p:nvPicPr>
        <p:blipFill>
          <a:blip r:embed="rId2"/>
          <a:stretch>
            <a:fillRect/>
          </a:stretch>
        </p:blipFill>
        <p:spPr>
          <a:xfrm>
            <a:off x="67454" y="1167631"/>
            <a:ext cx="9009089" cy="2942055"/>
          </a:xfrm>
          <a:prstGeom prst="rect">
            <a:avLst/>
          </a:prstGeom>
        </p:spPr>
      </p:pic>
      <p:pic>
        <p:nvPicPr>
          <p:cNvPr id="7" name="Picture 6">
            <a:extLst>
              <a:ext uri="{FF2B5EF4-FFF2-40B4-BE49-F238E27FC236}">
                <a16:creationId xmlns:a16="http://schemas.microsoft.com/office/drawing/2014/main" id="{5CC5AF68-C894-595E-B87D-367CEC255110}"/>
              </a:ext>
            </a:extLst>
          </p:cNvPr>
          <p:cNvPicPr>
            <a:picLocks noChangeAspect="1"/>
          </p:cNvPicPr>
          <p:nvPr/>
        </p:nvPicPr>
        <p:blipFill>
          <a:blip r:embed="rId3"/>
          <a:stretch>
            <a:fillRect/>
          </a:stretch>
        </p:blipFill>
        <p:spPr>
          <a:xfrm>
            <a:off x="67454" y="4109686"/>
            <a:ext cx="8906424" cy="1241182"/>
          </a:xfrm>
          <a:prstGeom prst="rect">
            <a:avLst/>
          </a:prstGeom>
        </p:spPr>
      </p:pic>
      <p:sp>
        <p:nvSpPr>
          <p:cNvPr id="8" name="text2">
            <a:extLst>
              <a:ext uri="{FF2B5EF4-FFF2-40B4-BE49-F238E27FC236}">
                <a16:creationId xmlns:a16="http://schemas.microsoft.com/office/drawing/2014/main" id="{AD3C1EAD-BA56-49A6-B1C3-817CC20C9F25}"/>
              </a:ext>
            </a:extLst>
          </p:cNvPr>
          <p:cNvSpPr txBox="1"/>
          <p:nvPr/>
        </p:nvSpPr>
        <p:spPr>
          <a:xfrm>
            <a:off x="67454" y="5527830"/>
            <a:ext cx="9076546" cy="1292662"/>
          </a:xfrm>
          <a:prstGeom prst="rect">
            <a:avLst/>
          </a:prstGeom>
          <a:solidFill>
            <a:srgbClr val="FFFF99"/>
          </a:solidFill>
          <a:ln>
            <a:solidFill>
              <a:srgbClr val="FF0000"/>
            </a:solidFill>
          </a:ln>
        </p:spPr>
        <p:txBody>
          <a:bodyPr wrap="square" rtlCol="0">
            <a:spAutoFit/>
          </a:bodyPr>
          <a:lstStyle/>
          <a:p>
            <a:r>
              <a:rPr lang="en-US" sz="2600" dirty="0"/>
              <a:t>In the official NSC report. It has been difficult to </a:t>
            </a:r>
            <a:r>
              <a:rPr lang="en-US" sz="2600" dirty="0" err="1"/>
              <a:t>popularise</a:t>
            </a:r>
            <a:r>
              <a:rPr lang="en-US" sz="2600" dirty="0"/>
              <a:t> this. In part this is due to the absence of a </a:t>
            </a:r>
            <a:r>
              <a:rPr lang="en-US" sz="2600" b="1" dirty="0"/>
              <a:t>properly documented rationale</a:t>
            </a:r>
            <a:r>
              <a:rPr lang="en-US" sz="2600" dirty="0"/>
              <a:t>, with analysis backing the selection of indicators. </a:t>
            </a:r>
            <a:endParaRPr lang="en-ZA" sz="2600" b="1" dirty="0">
              <a:solidFill>
                <a:srgbClr val="FF0000"/>
              </a:solidFill>
            </a:endParaRPr>
          </a:p>
        </p:txBody>
      </p:sp>
    </p:spTree>
    <p:extLst>
      <p:ext uri="{BB962C8B-B14F-4D97-AF65-F5344CB8AC3E}">
        <p14:creationId xmlns:p14="http://schemas.microsoft.com/office/powerpoint/2010/main" val="9424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44602-052A-6500-5770-C1F2C34F9DC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058D08D-86F0-8957-D83F-FEF1C20D4498}"/>
              </a:ext>
            </a:extLst>
          </p:cNvPr>
          <p:cNvPicPr>
            <a:picLocks noChangeAspect="1"/>
          </p:cNvPicPr>
          <p:nvPr/>
        </p:nvPicPr>
        <p:blipFill>
          <a:blip r:embed="rId2"/>
          <a:stretch>
            <a:fillRect/>
          </a:stretch>
        </p:blipFill>
        <p:spPr>
          <a:xfrm>
            <a:off x="3395599" y="3802830"/>
            <a:ext cx="5497576" cy="2889896"/>
          </a:xfrm>
          <a:prstGeom prst="rect">
            <a:avLst/>
          </a:prstGeom>
          <a:ln>
            <a:solidFill>
              <a:srgbClr val="FF0000"/>
            </a:solidFill>
          </a:ln>
        </p:spPr>
      </p:pic>
      <p:pic>
        <p:nvPicPr>
          <p:cNvPr id="9" name="Picture 8">
            <a:extLst>
              <a:ext uri="{FF2B5EF4-FFF2-40B4-BE49-F238E27FC236}">
                <a16:creationId xmlns:a16="http://schemas.microsoft.com/office/drawing/2014/main" id="{2EB6531F-AFA1-777C-CB73-1CE9F9A109E4}"/>
              </a:ext>
            </a:extLst>
          </p:cNvPr>
          <p:cNvPicPr>
            <a:picLocks noChangeAspect="1"/>
          </p:cNvPicPr>
          <p:nvPr/>
        </p:nvPicPr>
        <p:blipFill>
          <a:blip r:embed="rId3"/>
          <a:stretch>
            <a:fillRect/>
          </a:stretch>
        </p:blipFill>
        <p:spPr>
          <a:xfrm>
            <a:off x="2364" y="4813598"/>
            <a:ext cx="3576832" cy="1457228"/>
          </a:xfrm>
          <a:prstGeom prst="rect">
            <a:avLst/>
          </a:prstGeom>
          <a:ln>
            <a:solidFill>
              <a:srgbClr val="FF0000"/>
            </a:solidFill>
          </a:ln>
        </p:spPr>
      </p:pic>
      <p:pic>
        <p:nvPicPr>
          <p:cNvPr id="11" name="Picture 10">
            <a:extLst>
              <a:ext uri="{FF2B5EF4-FFF2-40B4-BE49-F238E27FC236}">
                <a16:creationId xmlns:a16="http://schemas.microsoft.com/office/drawing/2014/main" id="{CB72851C-56DC-C472-1502-8717447200EC}"/>
              </a:ext>
            </a:extLst>
          </p:cNvPr>
          <p:cNvPicPr>
            <a:picLocks noChangeAspect="1"/>
          </p:cNvPicPr>
          <p:nvPr/>
        </p:nvPicPr>
        <p:blipFill>
          <a:blip r:embed="rId4"/>
          <a:stretch>
            <a:fillRect/>
          </a:stretch>
        </p:blipFill>
        <p:spPr>
          <a:xfrm>
            <a:off x="3175551" y="2961862"/>
            <a:ext cx="2553056" cy="714475"/>
          </a:xfrm>
          <a:prstGeom prst="rect">
            <a:avLst/>
          </a:prstGeom>
        </p:spPr>
      </p:pic>
      <p:pic>
        <p:nvPicPr>
          <p:cNvPr id="13" name="Picture 12">
            <a:extLst>
              <a:ext uri="{FF2B5EF4-FFF2-40B4-BE49-F238E27FC236}">
                <a16:creationId xmlns:a16="http://schemas.microsoft.com/office/drawing/2014/main" id="{84F273E9-1818-44A6-D3BB-8F638389D06B}"/>
              </a:ext>
            </a:extLst>
          </p:cNvPr>
          <p:cNvPicPr>
            <a:picLocks noChangeAspect="1"/>
          </p:cNvPicPr>
          <p:nvPr/>
        </p:nvPicPr>
        <p:blipFill>
          <a:blip r:embed="rId5"/>
          <a:stretch>
            <a:fillRect/>
          </a:stretch>
        </p:blipFill>
        <p:spPr>
          <a:xfrm>
            <a:off x="250825" y="2751775"/>
            <a:ext cx="2553056" cy="1285331"/>
          </a:xfrm>
          <a:prstGeom prst="rect">
            <a:avLst/>
          </a:prstGeom>
        </p:spPr>
      </p:pic>
      <p:sp>
        <p:nvSpPr>
          <p:cNvPr id="14" name="text2">
            <a:extLst>
              <a:ext uri="{FF2B5EF4-FFF2-40B4-BE49-F238E27FC236}">
                <a16:creationId xmlns:a16="http://schemas.microsoft.com/office/drawing/2014/main" id="{8A5ACBA0-0026-AA25-C384-415F2AF74810}"/>
              </a:ext>
            </a:extLst>
          </p:cNvPr>
          <p:cNvSpPr txBox="1"/>
          <p:nvPr/>
        </p:nvSpPr>
        <p:spPr>
          <a:xfrm>
            <a:off x="335501" y="823572"/>
            <a:ext cx="8472998" cy="1569660"/>
          </a:xfrm>
          <a:prstGeom prst="rect">
            <a:avLst/>
          </a:prstGeom>
          <a:solidFill>
            <a:srgbClr val="FFFF99"/>
          </a:solidFill>
          <a:ln>
            <a:solidFill>
              <a:srgbClr val="FF0000"/>
            </a:solidFill>
          </a:ln>
        </p:spPr>
        <p:txBody>
          <a:bodyPr wrap="square" rtlCol="0">
            <a:spAutoFit/>
          </a:bodyPr>
          <a:lstStyle/>
          <a:p>
            <a:r>
              <a:rPr lang="en-US" sz="2400" dirty="0"/>
              <a:t>Data Driven Districts (DDD) is a massive and costly partnership-based undertaking covering 8 provinces. This is an obvious vehicle for school-level measures in future. Currently, information is often not well presented, though proposals have been made. </a:t>
            </a:r>
            <a:r>
              <a:rPr lang="en-US" sz="2400" dirty="0">
                <a:solidFill>
                  <a:srgbClr val="FF0000"/>
                </a:solidFill>
              </a:rPr>
              <a:t>[g] </a:t>
            </a:r>
            <a:endParaRPr lang="en-ZA" sz="2400" b="1" dirty="0">
              <a:solidFill>
                <a:srgbClr val="FF0000"/>
              </a:solidFill>
            </a:endParaRPr>
          </a:p>
        </p:txBody>
      </p:sp>
      <p:sp>
        <p:nvSpPr>
          <p:cNvPr id="2" name="TextBox 56">
            <a:extLst>
              <a:ext uri="{FF2B5EF4-FFF2-40B4-BE49-F238E27FC236}">
                <a16:creationId xmlns:a16="http://schemas.microsoft.com/office/drawing/2014/main" id="{BE816F93-67EA-7C37-AD0C-2DF12BA0CBC5}"/>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spTree>
    <p:extLst>
      <p:ext uri="{BB962C8B-B14F-4D97-AF65-F5344CB8AC3E}">
        <p14:creationId xmlns:p14="http://schemas.microsoft.com/office/powerpoint/2010/main" val="100921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0FBD0-12E2-A561-28DC-A9418F0B8BD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F8C3FE-E79C-0184-6996-47A6D3179C91}"/>
              </a:ext>
            </a:extLst>
          </p:cNvPr>
          <p:cNvPicPr>
            <a:picLocks noChangeAspect="1"/>
          </p:cNvPicPr>
          <p:nvPr/>
        </p:nvPicPr>
        <p:blipFill>
          <a:blip r:embed="rId2"/>
          <a:stretch>
            <a:fillRect/>
          </a:stretch>
        </p:blipFill>
        <p:spPr>
          <a:xfrm>
            <a:off x="620412" y="2041413"/>
            <a:ext cx="5968537" cy="1235470"/>
          </a:xfrm>
          <a:prstGeom prst="rect">
            <a:avLst/>
          </a:prstGeom>
          <a:ln>
            <a:solidFill>
              <a:srgbClr val="FF0000"/>
            </a:solidFill>
          </a:ln>
        </p:spPr>
      </p:pic>
      <p:pic>
        <p:nvPicPr>
          <p:cNvPr id="7" name="Picture 6">
            <a:extLst>
              <a:ext uri="{FF2B5EF4-FFF2-40B4-BE49-F238E27FC236}">
                <a16:creationId xmlns:a16="http://schemas.microsoft.com/office/drawing/2014/main" id="{D7BB11D6-330D-8620-6268-77B7297993C1}"/>
              </a:ext>
            </a:extLst>
          </p:cNvPr>
          <p:cNvPicPr>
            <a:picLocks noChangeAspect="1"/>
          </p:cNvPicPr>
          <p:nvPr/>
        </p:nvPicPr>
        <p:blipFill>
          <a:blip r:embed="rId3"/>
          <a:stretch>
            <a:fillRect/>
          </a:stretch>
        </p:blipFill>
        <p:spPr>
          <a:xfrm>
            <a:off x="299905" y="3249803"/>
            <a:ext cx="2448267" cy="333422"/>
          </a:xfrm>
          <a:prstGeom prst="rect">
            <a:avLst/>
          </a:prstGeom>
          <a:ln>
            <a:solidFill>
              <a:srgbClr val="FF0000"/>
            </a:solidFill>
          </a:ln>
        </p:spPr>
      </p:pic>
      <p:pic>
        <p:nvPicPr>
          <p:cNvPr id="10" name="Picture 9">
            <a:extLst>
              <a:ext uri="{FF2B5EF4-FFF2-40B4-BE49-F238E27FC236}">
                <a16:creationId xmlns:a16="http://schemas.microsoft.com/office/drawing/2014/main" id="{F2DE5BBA-B321-607B-B456-E3D7432D8FC4}"/>
              </a:ext>
            </a:extLst>
          </p:cNvPr>
          <p:cNvPicPr>
            <a:picLocks noChangeAspect="1"/>
          </p:cNvPicPr>
          <p:nvPr/>
        </p:nvPicPr>
        <p:blipFill>
          <a:blip r:embed="rId4"/>
          <a:stretch>
            <a:fillRect/>
          </a:stretch>
        </p:blipFill>
        <p:spPr>
          <a:xfrm>
            <a:off x="166375" y="3616685"/>
            <a:ext cx="8544190" cy="2533012"/>
          </a:xfrm>
          <a:prstGeom prst="rect">
            <a:avLst/>
          </a:prstGeom>
          <a:ln>
            <a:solidFill>
              <a:srgbClr val="FF0000"/>
            </a:solidFill>
          </a:ln>
        </p:spPr>
      </p:pic>
      <p:pic>
        <p:nvPicPr>
          <p:cNvPr id="15" name="Picture 14">
            <a:extLst>
              <a:ext uri="{FF2B5EF4-FFF2-40B4-BE49-F238E27FC236}">
                <a16:creationId xmlns:a16="http://schemas.microsoft.com/office/drawing/2014/main" id="{A35DCB3B-CD8F-F0A9-3608-23C81E3D74CA}"/>
              </a:ext>
            </a:extLst>
          </p:cNvPr>
          <p:cNvPicPr>
            <a:picLocks noChangeAspect="1"/>
          </p:cNvPicPr>
          <p:nvPr/>
        </p:nvPicPr>
        <p:blipFill>
          <a:blip r:embed="rId5"/>
          <a:stretch>
            <a:fillRect/>
          </a:stretch>
        </p:blipFill>
        <p:spPr>
          <a:xfrm>
            <a:off x="250825" y="722015"/>
            <a:ext cx="6296904" cy="1086002"/>
          </a:xfrm>
          <a:prstGeom prst="rect">
            <a:avLst/>
          </a:prstGeom>
          <a:ln>
            <a:solidFill>
              <a:srgbClr val="FF0000"/>
            </a:solidFill>
          </a:ln>
        </p:spPr>
      </p:pic>
      <p:pic>
        <p:nvPicPr>
          <p:cNvPr id="17" name="Picture 16">
            <a:extLst>
              <a:ext uri="{FF2B5EF4-FFF2-40B4-BE49-F238E27FC236}">
                <a16:creationId xmlns:a16="http://schemas.microsoft.com/office/drawing/2014/main" id="{149E078A-0EE3-5A45-D327-BCBC69615833}"/>
              </a:ext>
            </a:extLst>
          </p:cNvPr>
          <p:cNvPicPr>
            <a:picLocks noChangeAspect="1"/>
          </p:cNvPicPr>
          <p:nvPr/>
        </p:nvPicPr>
        <p:blipFill>
          <a:blip r:embed="rId6"/>
          <a:stretch>
            <a:fillRect/>
          </a:stretch>
        </p:blipFill>
        <p:spPr>
          <a:xfrm>
            <a:off x="4295636" y="1631780"/>
            <a:ext cx="2896004" cy="352474"/>
          </a:xfrm>
          <a:prstGeom prst="rect">
            <a:avLst/>
          </a:prstGeom>
          <a:ln>
            <a:solidFill>
              <a:srgbClr val="FF0000"/>
            </a:solidFill>
          </a:ln>
        </p:spPr>
      </p:pic>
      <p:pic>
        <p:nvPicPr>
          <p:cNvPr id="19" name="Picture 18">
            <a:extLst>
              <a:ext uri="{FF2B5EF4-FFF2-40B4-BE49-F238E27FC236}">
                <a16:creationId xmlns:a16="http://schemas.microsoft.com/office/drawing/2014/main" id="{BC7DF9F5-0B7A-D73B-4C66-04FCFCC4581D}"/>
              </a:ext>
            </a:extLst>
          </p:cNvPr>
          <p:cNvPicPr>
            <a:picLocks noChangeAspect="1"/>
          </p:cNvPicPr>
          <p:nvPr/>
        </p:nvPicPr>
        <p:blipFill>
          <a:blip r:embed="rId7"/>
          <a:stretch>
            <a:fillRect/>
          </a:stretch>
        </p:blipFill>
        <p:spPr>
          <a:xfrm>
            <a:off x="1833772" y="6038736"/>
            <a:ext cx="6182588" cy="819264"/>
          </a:xfrm>
          <a:prstGeom prst="rect">
            <a:avLst/>
          </a:prstGeom>
          <a:ln>
            <a:solidFill>
              <a:srgbClr val="FF0000"/>
            </a:solidFill>
          </a:ln>
        </p:spPr>
      </p:pic>
      <p:cxnSp>
        <p:nvCxnSpPr>
          <p:cNvPr id="21" name="Straight Arrow Connector 20">
            <a:extLst>
              <a:ext uri="{FF2B5EF4-FFF2-40B4-BE49-F238E27FC236}">
                <a16:creationId xmlns:a16="http://schemas.microsoft.com/office/drawing/2014/main" id="{830A666D-10AA-342A-8C81-3ACA44560A76}"/>
              </a:ext>
            </a:extLst>
          </p:cNvPr>
          <p:cNvCxnSpPr/>
          <p:nvPr/>
        </p:nvCxnSpPr>
        <p:spPr>
          <a:xfrm>
            <a:off x="3957403" y="5291528"/>
            <a:ext cx="1169232" cy="0"/>
          </a:xfrm>
          <a:prstGeom prst="straightConnector1">
            <a:avLst/>
          </a:prstGeom>
          <a:ln w="889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09CC1F22-439E-B9D7-8878-7685D616464F}"/>
              </a:ext>
            </a:extLst>
          </p:cNvPr>
          <p:cNvSpPr/>
          <p:nvPr/>
        </p:nvSpPr>
        <p:spPr>
          <a:xfrm>
            <a:off x="2793143" y="1080603"/>
            <a:ext cx="1547464" cy="38993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extBox 56">
            <a:extLst>
              <a:ext uri="{FF2B5EF4-FFF2-40B4-BE49-F238E27FC236}">
                <a16:creationId xmlns:a16="http://schemas.microsoft.com/office/drawing/2014/main" id="{363CAFCC-2156-4FC3-D619-7B4C5ACA4D48}"/>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spTree>
    <p:extLst>
      <p:ext uri="{BB962C8B-B14F-4D97-AF65-F5344CB8AC3E}">
        <p14:creationId xmlns:p14="http://schemas.microsoft.com/office/powerpoint/2010/main" val="344787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B7095-9705-4E34-E41D-AE3341A1517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5498E33-AE14-F211-54A9-CC78C6113ADC}"/>
              </a:ext>
            </a:extLst>
          </p:cNvPr>
          <p:cNvPicPr>
            <a:picLocks noChangeAspect="1"/>
          </p:cNvPicPr>
          <p:nvPr/>
        </p:nvPicPr>
        <p:blipFill>
          <a:blip r:embed="rId2"/>
          <a:stretch>
            <a:fillRect/>
          </a:stretch>
        </p:blipFill>
        <p:spPr>
          <a:xfrm>
            <a:off x="4343140" y="705057"/>
            <a:ext cx="4655480" cy="2966323"/>
          </a:xfrm>
          <a:prstGeom prst="rect">
            <a:avLst/>
          </a:prstGeom>
        </p:spPr>
      </p:pic>
      <p:pic>
        <p:nvPicPr>
          <p:cNvPr id="8" name="Picture 7">
            <a:extLst>
              <a:ext uri="{FF2B5EF4-FFF2-40B4-BE49-F238E27FC236}">
                <a16:creationId xmlns:a16="http://schemas.microsoft.com/office/drawing/2014/main" id="{CE0AE349-A140-D71B-B549-B08A524F5ED1}"/>
              </a:ext>
            </a:extLst>
          </p:cNvPr>
          <p:cNvPicPr>
            <a:picLocks noChangeAspect="1"/>
          </p:cNvPicPr>
          <p:nvPr/>
        </p:nvPicPr>
        <p:blipFill>
          <a:blip r:embed="rId3"/>
          <a:stretch>
            <a:fillRect/>
          </a:stretch>
        </p:blipFill>
        <p:spPr>
          <a:xfrm>
            <a:off x="19677" y="3654421"/>
            <a:ext cx="5032008" cy="3200834"/>
          </a:xfrm>
          <a:prstGeom prst="rect">
            <a:avLst/>
          </a:prstGeom>
        </p:spPr>
      </p:pic>
      <p:sp>
        <p:nvSpPr>
          <p:cNvPr id="9" name="text2">
            <a:extLst>
              <a:ext uri="{FF2B5EF4-FFF2-40B4-BE49-F238E27FC236}">
                <a16:creationId xmlns:a16="http://schemas.microsoft.com/office/drawing/2014/main" id="{97FE5D22-025F-B7FB-6925-B115177DB0F6}"/>
              </a:ext>
            </a:extLst>
          </p:cNvPr>
          <p:cNvSpPr txBox="1"/>
          <p:nvPr/>
        </p:nvSpPr>
        <p:spPr>
          <a:xfrm>
            <a:off x="418576" y="1188331"/>
            <a:ext cx="3756814" cy="1569660"/>
          </a:xfrm>
          <a:prstGeom prst="rect">
            <a:avLst/>
          </a:prstGeom>
          <a:solidFill>
            <a:srgbClr val="FFFF99"/>
          </a:solidFill>
          <a:ln>
            <a:solidFill>
              <a:srgbClr val="FF0000"/>
            </a:solidFill>
          </a:ln>
        </p:spPr>
        <p:txBody>
          <a:bodyPr wrap="square" rtlCol="0">
            <a:spAutoFit/>
          </a:bodyPr>
          <a:lstStyle/>
          <a:p>
            <a:r>
              <a:rPr lang="en-US" sz="2400" dirty="0"/>
              <a:t>Graphs that would accompany the 7-page explanation-rich school report card. </a:t>
            </a:r>
            <a:r>
              <a:rPr lang="en-US" sz="2400" dirty="0">
                <a:solidFill>
                  <a:srgbClr val="FF0000"/>
                </a:solidFill>
              </a:rPr>
              <a:t>[g]</a:t>
            </a:r>
            <a:endParaRPr lang="en-ZA" sz="2400" b="1" dirty="0">
              <a:solidFill>
                <a:srgbClr val="FF0000"/>
              </a:solidFill>
            </a:endParaRPr>
          </a:p>
        </p:txBody>
      </p:sp>
      <p:sp>
        <p:nvSpPr>
          <p:cNvPr id="11" name="text2">
            <a:extLst>
              <a:ext uri="{FF2B5EF4-FFF2-40B4-BE49-F238E27FC236}">
                <a16:creationId xmlns:a16="http://schemas.microsoft.com/office/drawing/2014/main" id="{38516674-0446-78F9-101E-C6F834020AD7}"/>
              </a:ext>
            </a:extLst>
          </p:cNvPr>
          <p:cNvSpPr txBox="1"/>
          <p:nvPr/>
        </p:nvSpPr>
        <p:spPr>
          <a:xfrm>
            <a:off x="5241806" y="4323774"/>
            <a:ext cx="3756814" cy="1569660"/>
          </a:xfrm>
          <a:prstGeom prst="rect">
            <a:avLst/>
          </a:prstGeom>
          <a:solidFill>
            <a:srgbClr val="FFFF99"/>
          </a:solidFill>
          <a:ln>
            <a:solidFill>
              <a:srgbClr val="FF0000"/>
            </a:solidFill>
          </a:ln>
        </p:spPr>
        <p:txBody>
          <a:bodyPr wrap="square" rtlCol="0">
            <a:spAutoFit/>
          </a:bodyPr>
          <a:lstStyle/>
          <a:p>
            <a:r>
              <a:rPr lang="en-US" sz="2400" dirty="0"/>
              <a:t>The age cohort used for the denominator is the largest age cohort seen in a recent year.</a:t>
            </a:r>
            <a:endParaRPr lang="en-ZA" sz="2400" b="1" dirty="0">
              <a:solidFill>
                <a:srgbClr val="FF0000"/>
              </a:solidFill>
            </a:endParaRPr>
          </a:p>
        </p:txBody>
      </p:sp>
      <p:sp>
        <p:nvSpPr>
          <p:cNvPr id="2" name="TextBox 56">
            <a:extLst>
              <a:ext uri="{FF2B5EF4-FFF2-40B4-BE49-F238E27FC236}">
                <a16:creationId xmlns:a16="http://schemas.microsoft.com/office/drawing/2014/main" id="{115839A3-4C80-4045-FAC4-37FCCB2A8068}"/>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spTree>
    <p:extLst>
      <p:ext uri="{BB962C8B-B14F-4D97-AF65-F5344CB8AC3E}">
        <p14:creationId xmlns:p14="http://schemas.microsoft.com/office/powerpoint/2010/main" val="348570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0A4B0-7E7A-989F-5D2D-2C3B22503A2E}"/>
              </a:ext>
            </a:extLst>
          </p:cNvPr>
          <p:cNvSpPr txBox="1">
            <a:spLocks noChangeArrowheads="1"/>
          </p:cNvSpPr>
          <p:nvPr/>
        </p:nvSpPr>
        <p:spPr bwMode="auto">
          <a:xfrm>
            <a:off x="276225" y="1103603"/>
            <a:ext cx="8591550" cy="3000821"/>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700" dirty="0"/>
              <a:t>Before fairness, what about relevance?</a:t>
            </a:r>
          </a:p>
          <a:p>
            <a:pPr>
              <a:spcBef>
                <a:spcPct val="0"/>
              </a:spcBef>
            </a:pPr>
            <a:r>
              <a:rPr lang="en-US" altLang="en-US" sz="2700" dirty="0"/>
              <a:t>How the ‘Matric pass rate’ remained king</a:t>
            </a:r>
          </a:p>
          <a:p>
            <a:pPr>
              <a:spcBef>
                <a:spcPct val="0"/>
              </a:spcBef>
            </a:pPr>
            <a:r>
              <a:rPr lang="en-US" altLang="en-US" sz="2700" dirty="0"/>
              <a:t>Other indicators in the public domain</a:t>
            </a:r>
          </a:p>
          <a:p>
            <a:pPr>
              <a:spcBef>
                <a:spcPct val="0"/>
              </a:spcBef>
            </a:pPr>
            <a:r>
              <a:rPr lang="en-US" altLang="en-US" sz="2700" dirty="0"/>
              <a:t>What might work best?</a:t>
            </a:r>
          </a:p>
          <a:p>
            <a:pPr marL="0" indent="0">
              <a:spcBef>
                <a:spcPct val="0"/>
              </a:spcBef>
              <a:buNone/>
            </a:pPr>
            <a:endParaRPr lang="en-ZA" altLang="en-US" sz="2700" dirty="0"/>
          </a:p>
          <a:p>
            <a:pPr>
              <a:spcBef>
                <a:spcPct val="0"/>
              </a:spcBef>
            </a:pPr>
            <a:endParaRPr lang="en-ZA" altLang="en-US" sz="2700" dirty="0"/>
          </a:p>
          <a:p>
            <a:pPr>
              <a:spcBef>
                <a:spcPct val="0"/>
              </a:spcBef>
            </a:pPr>
            <a:endParaRPr lang="en-ZA" altLang="en-US" sz="2700" dirty="0"/>
          </a:p>
        </p:txBody>
      </p:sp>
      <p:sp>
        <p:nvSpPr>
          <p:cNvPr id="3" name="TextBox 56">
            <a:extLst>
              <a:ext uri="{FF2B5EF4-FFF2-40B4-BE49-F238E27FC236}">
                <a16:creationId xmlns:a16="http://schemas.microsoft.com/office/drawing/2014/main" id="{707BB567-4EAC-9F24-A923-4BCD25ADEB1E}"/>
              </a:ext>
            </a:extLst>
          </p:cNvPr>
          <p:cNvSpPr txBox="1">
            <a:spLocks noChangeArrowheads="1"/>
          </p:cNvSpPr>
          <p:nvPr/>
        </p:nvSpPr>
        <p:spPr bwMode="auto">
          <a:xfrm>
            <a:off x="250825" y="260350"/>
            <a:ext cx="6410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3000" b="1" dirty="0"/>
              <a:t>Contents</a:t>
            </a:r>
          </a:p>
        </p:txBody>
      </p:sp>
    </p:spTree>
    <p:extLst>
      <p:ext uri="{BB962C8B-B14F-4D97-AF65-F5344CB8AC3E}">
        <p14:creationId xmlns:p14="http://schemas.microsoft.com/office/powerpoint/2010/main" val="192105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D948-766C-50F9-D031-9A6C24F2652E}"/>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604FA81A-DAD4-BCD3-6934-9318033EFF69}"/>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sp>
        <p:nvSpPr>
          <p:cNvPr id="2" name="TextBox 1">
            <a:extLst>
              <a:ext uri="{FF2B5EF4-FFF2-40B4-BE49-F238E27FC236}">
                <a16:creationId xmlns:a16="http://schemas.microsoft.com/office/drawing/2014/main" id="{D38D08FC-196E-B7EF-8D5F-7D17ACA5282E}"/>
              </a:ext>
            </a:extLst>
          </p:cNvPr>
          <p:cNvSpPr txBox="1">
            <a:spLocks noChangeArrowheads="1"/>
          </p:cNvSpPr>
          <p:nvPr/>
        </p:nvSpPr>
        <p:spPr bwMode="auto">
          <a:xfrm>
            <a:off x="250825" y="722015"/>
            <a:ext cx="8591550" cy="4247317"/>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700" dirty="0"/>
              <a:t>The only Grade 12 indicator in government’s five-year plan (the ‘MTDP’) is </a:t>
            </a:r>
            <a:r>
              <a:rPr lang="en-US" altLang="en-US" sz="2700" b="1" dirty="0"/>
              <a:t>learners obtaining 60% in mathematics</a:t>
            </a:r>
            <a:r>
              <a:rPr lang="en-US" altLang="en-US" sz="2700" dirty="0"/>
              <a:t> (and same for physical sciences).</a:t>
            </a:r>
          </a:p>
          <a:p>
            <a:pPr>
              <a:spcBef>
                <a:spcPct val="0"/>
              </a:spcBef>
            </a:pPr>
            <a:r>
              <a:rPr lang="en-US" altLang="en-US" sz="2700" dirty="0"/>
              <a:t>This has been reported on for some years in the official NSC report. </a:t>
            </a:r>
          </a:p>
          <a:p>
            <a:pPr>
              <a:spcBef>
                <a:spcPct val="0"/>
              </a:spcBef>
            </a:pPr>
            <a:r>
              <a:rPr lang="en-US" altLang="en-US" sz="2700" dirty="0"/>
              <a:t>Given only around </a:t>
            </a:r>
            <a:r>
              <a:rPr lang="en-US" altLang="en-US" sz="2700" b="1" dirty="0">
                <a:solidFill>
                  <a:srgbClr val="FF0000"/>
                </a:solidFill>
              </a:rPr>
              <a:t>40,000</a:t>
            </a:r>
            <a:r>
              <a:rPr lang="en-US" altLang="en-US" sz="2700" dirty="0"/>
              <a:t> achieve this per year (some </a:t>
            </a:r>
            <a:r>
              <a:rPr lang="en-US" altLang="en-US" sz="2700" b="1" dirty="0">
                <a:solidFill>
                  <a:srgbClr val="FF0000"/>
                </a:solidFill>
              </a:rPr>
              <a:t>5%</a:t>
            </a:r>
            <a:r>
              <a:rPr lang="en-US" altLang="en-US" sz="2700" dirty="0"/>
              <a:t> of youths), this indicator may seem narrow. But it is strategically important where ‘skills shortages continue to choke the South African economy’ (from the NDP). </a:t>
            </a:r>
          </a:p>
          <a:p>
            <a:pPr>
              <a:spcBef>
                <a:spcPct val="0"/>
              </a:spcBef>
            </a:pPr>
            <a:endParaRPr lang="en-ZA" altLang="en-US" sz="2700" dirty="0"/>
          </a:p>
        </p:txBody>
      </p:sp>
    </p:spTree>
    <p:extLst>
      <p:ext uri="{BB962C8B-B14F-4D97-AF65-F5344CB8AC3E}">
        <p14:creationId xmlns:p14="http://schemas.microsoft.com/office/powerpoint/2010/main" val="2165052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226F3-65EE-B291-F7FA-E22DDA012EE3}"/>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DD260DA8-5F15-2C46-2CAA-A808EA46F747}"/>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sp>
        <p:nvSpPr>
          <p:cNvPr id="2" name="TextBox 1">
            <a:extLst>
              <a:ext uri="{FF2B5EF4-FFF2-40B4-BE49-F238E27FC236}">
                <a16:creationId xmlns:a16="http://schemas.microsoft.com/office/drawing/2014/main" id="{DB3CFF0E-3791-86C5-AFE6-3410D5C067D9}"/>
              </a:ext>
            </a:extLst>
          </p:cNvPr>
          <p:cNvSpPr txBox="1">
            <a:spLocks noChangeArrowheads="1"/>
          </p:cNvSpPr>
          <p:nvPr/>
        </p:nvSpPr>
        <p:spPr bwMode="auto">
          <a:xfrm>
            <a:off x="250825" y="763547"/>
            <a:ext cx="8591550" cy="4247317"/>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700" dirty="0"/>
              <a:t>Given South Africa’s history, </a:t>
            </a:r>
            <a:r>
              <a:rPr lang="en-US" altLang="en-US" sz="2700" b="1" dirty="0"/>
              <a:t>breaking indicators down by race</a:t>
            </a:r>
            <a:r>
              <a:rPr lang="en-US" altLang="en-US" sz="2700" dirty="0"/>
              <a:t> is arguably as important as by some measure of socio-economic status (SES). Race data are moreover easily accessible and relatively unambiguous.</a:t>
            </a:r>
          </a:p>
          <a:p>
            <a:pPr>
              <a:spcBef>
                <a:spcPct val="0"/>
              </a:spcBef>
            </a:pPr>
            <a:r>
              <a:rPr lang="en-US" altLang="en-US" sz="2700" dirty="0"/>
              <a:t>Better enrolment data now allow us to measure e.g. what </a:t>
            </a:r>
            <a:r>
              <a:rPr lang="en-US" altLang="en-US" sz="2700" b="1" dirty="0"/>
              <a:t>percentage of black learners ever at school obtain 60% in mathematics </a:t>
            </a:r>
            <a:r>
              <a:rPr lang="en-US" altLang="en-US" sz="2700" dirty="0"/>
              <a:t>in Grade 12. This provides very different rankings to measures that include everyone. </a:t>
            </a:r>
          </a:p>
          <a:p>
            <a:pPr>
              <a:spcBef>
                <a:spcPct val="0"/>
              </a:spcBef>
            </a:pPr>
            <a:endParaRPr lang="en-US" altLang="en-US" sz="2700" dirty="0"/>
          </a:p>
          <a:p>
            <a:pPr>
              <a:spcBef>
                <a:spcPct val="0"/>
              </a:spcBef>
            </a:pPr>
            <a:endParaRPr lang="en-ZA" altLang="en-US" sz="2700" dirty="0"/>
          </a:p>
        </p:txBody>
      </p:sp>
    </p:spTree>
    <p:extLst>
      <p:ext uri="{BB962C8B-B14F-4D97-AF65-F5344CB8AC3E}">
        <p14:creationId xmlns:p14="http://schemas.microsoft.com/office/powerpoint/2010/main" val="1185645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E648-EBB1-52A3-AC5F-E4DCDA186E7A}"/>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7705CB51-877C-9DDA-6D36-BE3785064B31}"/>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sp>
        <p:nvSpPr>
          <p:cNvPr id="4" name="text2">
            <a:extLst>
              <a:ext uri="{FF2B5EF4-FFF2-40B4-BE49-F238E27FC236}">
                <a16:creationId xmlns:a16="http://schemas.microsoft.com/office/drawing/2014/main" id="{78D1C0D4-3766-9C63-74E9-43E5C14F4CE2}"/>
              </a:ext>
            </a:extLst>
          </p:cNvPr>
          <p:cNvSpPr txBox="1"/>
          <p:nvPr/>
        </p:nvSpPr>
        <p:spPr>
          <a:xfrm>
            <a:off x="335501" y="823572"/>
            <a:ext cx="8472998" cy="1200329"/>
          </a:xfrm>
          <a:prstGeom prst="rect">
            <a:avLst/>
          </a:prstGeom>
          <a:solidFill>
            <a:srgbClr val="FFFF99"/>
          </a:solidFill>
          <a:ln>
            <a:solidFill>
              <a:srgbClr val="FF0000"/>
            </a:solidFill>
          </a:ln>
        </p:spPr>
        <p:txBody>
          <a:bodyPr wrap="square" rtlCol="0">
            <a:spAutoFit/>
          </a:bodyPr>
          <a:lstStyle/>
          <a:p>
            <a:r>
              <a:rPr lang="en-US" sz="2400" dirty="0"/>
              <a:t>White and Indian youths are five times as likely to obtain 60% in mathematics compared to black African and </a:t>
            </a:r>
            <a:r>
              <a:rPr lang="en-US" sz="2400" dirty="0" err="1"/>
              <a:t>coloured</a:t>
            </a:r>
            <a:r>
              <a:rPr lang="en-US" sz="2400" dirty="0"/>
              <a:t> youths. The situation has been gradually improving over time. </a:t>
            </a:r>
            <a:r>
              <a:rPr lang="en-US" sz="2400" dirty="0">
                <a:solidFill>
                  <a:srgbClr val="FF0000"/>
                </a:solidFill>
              </a:rPr>
              <a:t>[</a:t>
            </a:r>
            <a:r>
              <a:rPr lang="en-US" sz="2400" dirty="0" err="1">
                <a:solidFill>
                  <a:srgbClr val="FF0000"/>
                </a:solidFill>
              </a:rPr>
              <a:t>a,h</a:t>
            </a:r>
            <a:r>
              <a:rPr lang="en-US" sz="2400" dirty="0">
                <a:solidFill>
                  <a:srgbClr val="FF0000"/>
                </a:solidFill>
              </a:rPr>
              <a:t>]</a:t>
            </a:r>
            <a:endParaRPr lang="en-ZA" sz="2400" b="1" dirty="0">
              <a:solidFill>
                <a:srgbClr val="FF0000"/>
              </a:solidFill>
            </a:endParaRPr>
          </a:p>
        </p:txBody>
      </p:sp>
      <p:pic>
        <p:nvPicPr>
          <p:cNvPr id="6" name="Picture 5">
            <a:extLst>
              <a:ext uri="{FF2B5EF4-FFF2-40B4-BE49-F238E27FC236}">
                <a16:creationId xmlns:a16="http://schemas.microsoft.com/office/drawing/2014/main" id="{0BA9EEBC-69AE-B1FF-915E-9335EEBC2A6B}"/>
              </a:ext>
            </a:extLst>
          </p:cNvPr>
          <p:cNvPicPr>
            <a:picLocks noChangeAspect="1"/>
          </p:cNvPicPr>
          <p:nvPr/>
        </p:nvPicPr>
        <p:blipFill>
          <a:blip r:embed="rId2"/>
          <a:stretch>
            <a:fillRect/>
          </a:stretch>
        </p:blipFill>
        <p:spPr>
          <a:xfrm>
            <a:off x="733550" y="2431054"/>
            <a:ext cx="6791512" cy="4046674"/>
          </a:xfrm>
          <a:prstGeom prst="rect">
            <a:avLst/>
          </a:prstGeom>
        </p:spPr>
      </p:pic>
      <p:pic>
        <p:nvPicPr>
          <p:cNvPr id="8" name="Picture 7">
            <a:extLst>
              <a:ext uri="{FF2B5EF4-FFF2-40B4-BE49-F238E27FC236}">
                <a16:creationId xmlns:a16="http://schemas.microsoft.com/office/drawing/2014/main" id="{AD95BC2B-F947-491E-B325-BCC1865C8A37}"/>
              </a:ext>
            </a:extLst>
          </p:cNvPr>
          <p:cNvPicPr>
            <a:picLocks noChangeAspect="1"/>
          </p:cNvPicPr>
          <p:nvPr/>
        </p:nvPicPr>
        <p:blipFill>
          <a:blip r:embed="rId3"/>
          <a:stretch>
            <a:fillRect/>
          </a:stretch>
        </p:blipFill>
        <p:spPr>
          <a:xfrm>
            <a:off x="920188" y="2157132"/>
            <a:ext cx="4818147" cy="276570"/>
          </a:xfrm>
          <a:prstGeom prst="rect">
            <a:avLst/>
          </a:prstGeom>
        </p:spPr>
      </p:pic>
    </p:spTree>
    <p:extLst>
      <p:ext uri="{BB962C8B-B14F-4D97-AF65-F5344CB8AC3E}">
        <p14:creationId xmlns:p14="http://schemas.microsoft.com/office/powerpoint/2010/main" val="434687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EB870-6DDB-A1C8-FC71-8076476B72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51A711-0EB9-5211-29ED-3D19C8077C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4979" y="602215"/>
            <a:ext cx="4399898" cy="6182081"/>
          </a:xfrm>
          <a:prstGeom prst="rect">
            <a:avLst/>
          </a:prstGeom>
          <a:noFill/>
          <a:ln>
            <a:noFill/>
          </a:ln>
        </p:spPr>
      </p:pic>
      <p:pic>
        <p:nvPicPr>
          <p:cNvPr id="4" name="Picture 3">
            <a:extLst>
              <a:ext uri="{FF2B5EF4-FFF2-40B4-BE49-F238E27FC236}">
                <a16:creationId xmlns:a16="http://schemas.microsoft.com/office/drawing/2014/main" id="{2976B512-C676-3F4C-26D2-CAED0DC499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103" y="602215"/>
            <a:ext cx="4399897" cy="6182081"/>
          </a:xfrm>
          <a:prstGeom prst="rect">
            <a:avLst/>
          </a:prstGeom>
          <a:noFill/>
          <a:ln>
            <a:noFill/>
          </a:ln>
        </p:spPr>
      </p:pic>
      <p:sp>
        <p:nvSpPr>
          <p:cNvPr id="5" name="text2">
            <a:extLst>
              <a:ext uri="{FF2B5EF4-FFF2-40B4-BE49-F238E27FC236}">
                <a16:creationId xmlns:a16="http://schemas.microsoft.com/office/drawing/2014/main" id="{9EB5DD74-2F0C-5CAF-759D-339022C29359}"/>
              </a:ext>
            </a:extLst>
          </p:cNvPr>
          <p:cNvSpPr txBox="1"/>
          <p:nvPr/>
        </p:nvSpPr>
        <p:spPr>
          <a:xfrm>
            <a:off x="2362051" y="3919994"/>
            <a:ext cx="2209949" cy="2677656"/>
          </a:xfrm>
          <a:prstGeom prst="rect">
            <a:avLst/>
          </a:prstGeom>
          <a:solidFill>
            <a:srgbClr val="FFFF99"/>
          </a:solidFill>
          <a:ln>
            <a:solidFill>
              <a:srgbClr val="FF0000"/>
            </a:solidFill>
          </a:ln>
        </p:spPr>
        <p:txBody>
          <a:bodyPr wrap="square" rtlCol="0">
            <a:spAutoFit/>
          </a:bodyPr>
          <a:lstStyle/>
          <a:p>
            <a:pPr algn="ctr"/>
            <a:r>
              <a:rPr lang="en-US" sz="2400" dirty="0"/>
              <a:t>2025 NSC report has these district rankings – all youths on left, black youths on right. </a:t>
            </a:r>
          </a:p>
        </p:txBody>
      </p:sp>
      <p:sp>
        <p:nvSpPr>
          <p:cNvPr id="2" name="TextBox 56">
            <a:extLst>
              <a:ext uri="{FF2B5EF4-FFF2-40B4-BE49-F238E27FC236}">
                <a16:creationId xmlns:a16="http://schemas.microsoft.com/office/drawing/2014/main" id="{F2439C06-C21F-ED8E-7BBC-E45EB35CA891}"/>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spTree>
    <p:extLst>
      <p:ext uri="{BB962C8B-B14F-4D97-AF65-F5344CB8AC3E}">
        <p14:creationId xmlns:p14="http://schemas.microsoft.com/office/powerpoint/2010/main" val="298016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D29A-609F-5F99-6862-E22270542640}"/>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14D5D5A0-6436-D979-C08C-82822F3FA3BF}"/>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pic>
        <p:nvPicPr>
          <p:cNvPr id="4" name="Picture 3">
            <a:extLst>
              <a:ext uri="{FF2B5EF4-FFF2-40B4-BE49-F238E27FC236}">
                <a16:creationId xmlns:a16="http://schemas.microsoft.com/office/drawing/2014/main" id="{D940EE4B-6FD8-33FA-79E9-B8DB7E52FD5E}"/>
              </a:ext>
            </a:extLst>
          </p:cNvPr>
          <p:cNvPicPr>
            <a:picLocks noChangeAspect="1"/>
          </p:cNvPicPr>
          <p:nvPr/>
        </p:nvPicPr>
        <p:blipFill>
          <a:blip r:embed="rId2"/>
          <a:stretch>
            <a:fillRect/>
          </a:stretch>
        </p:blipFill>
        <p:spPr>
          <a:xfrm>
            <a:off x="315146" y="1012632"/>
            <a:ext cx="6620208" cy="5117956"/>
          </a:xfrm>
          <a:prstGeom prst="rect">
            <a:avLst/>
          </a:prstGeom>
        </p:spPr>
      </p:pic>
      <p:sp>
        <p:nvSpPr>
          <p:cNvPr id="5" name="text2">
            <a:extLst>
              <a:ext uri="{FF2B5EF4-FFF2-40B4-BE49-F238E27FC236}">
                <a16:creationId xmlns:a16="http://schemas.microsoft.com/office/drawing/2014/main" id="{78A71D3F-C3C2-3BAA-BBEB-74EE5D777CDE}"/>
              </a:ext>
            </a:extLst>
          </p:cNvPr>
          <p:cNvSpPr txBox="1"/>
          <p:nvPr/>
        </p:nvSpPr>
        <p:spPr>
          <a:xfrm>
            <a:off x="6579671" y="4493043"/>
            <a:ext cx="2401777" cy="2308324"/>
          </a:xfrm>
          <a:prstGeom prst="rect">
            <a:avLst/>
          </a:prstGeom>
          <a:solidFill>
            <a:srgbClr val="FFFF99"/>
          </a:solidFill>
          <a:ln>
            <a:solidFill>
              <a:srgbClr val="FF0000"/>
            </a:solidFill>
          </a:ln>
        </p:spPr>
        <p:txBody>
          <a:bodyPr wrap="square" rtlCol="0">
            <a:spAutoFit/>
          </a:bodyPr>
          <a:lstStyle/>
          <a:p>
            <a:pPr algn="ctr"/>
            <a:r>
              <a:rPr lang="en-US" sz="2400" b="1" dirty="0"/>
              <a:t>Johannesburg West</a:t>
            </a:r>
            <a:r>
              <a:rPr lang="en-US" sz="2400" dirty="0"/>
              <a:t>. Number 1 pass rate, only average black mathematics achievement. </a:t>
            </a:r>
          </a:p>
        </p:txBody>
      </p:sp>
      <p:cxnSp>
        <p:nvCxnSpPr>
          <p:cNvPr id="6" name="Straight Arrow Connector 5">
            <a:extLst>
              <a:ext uri="{FF2B5EF4-FFF2-40B4-BE49-F238E27FC236}">
                <a16:creationId xmlns:a16="http://schemas.microsoft.com/office/drawing/2014/main" id="{3631ED2A-3A23-54FA-72BF-CA63F29F2419}"/>
              </a:ext>
            </a:extLst>
          </p:cNvPr>
          <p:cNvCxnSpPr>
            <a:cxnSpLocks/>
            <a:stCxn id="5" idx="1"/>
          </p:cNvCxnSpPr>
          <p:nvPr/>
        </p:nvCxnSpPr>
        <p:spPr>
          <a:xfrm flipH="1" flipV="1">
            <a:off x="5427714" y="3388896"/>
            <a:ext cx="1151957" cy="2258309"/>
          </a:xfrm>
          <a:prstGeom prst="straightConnector1">
            <a:avLst/>
          </a:prstGeom>
          <a:ln w="12700">
            <a:solidFill>
              <a:srgbClr val="FF0000"/>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7" name="text2">
            <a:extLst>
              <a:ext uri="{FF2B5EF4-FFF2-40B4-BE49-F238E27FC236}">
                <a16:creationId xmlns:a16="http://schemas.microsoft.com/office/drawing/2014/main" id="{53217A04-471A-7076-2580-A37703A3B040}"/>
              </a:ext>
            </a:extLst>
          </p:cNvPr>
          <p:cNvSpPr txBox="1"/>
          <p:nvPr/>
        </p:nvSpPr>
        <p:spPr>
          <a:xfrm>
            <a:off x="6589825" y="555566"/>
            <a:ext cx="2401777" cy="2308324"/>
          </a:xfrm>
          <a:prstGeom prst="rect">
            <a:avLst/>
          </a:prstGeom>
          <a:solidFill>
            <a:srgbClr val="FFFF99"/>
          </a:solidFill>
          <a:ln>
            <a:solidFill>
              <a:srgbClr val="FF0000"/>
            </a:solidFill>
          </a:ln>
        </p:spPr>
        <p:txBody>
          <a:bodyPr wrap="square" rtlCol="0">
            <a:spAutoFit/>
          </a:bodyPr>
          <a:lstStyle/>
          <a:p>
            <a:pPr algn="ctr"/>
            <a:r>
              <a:rPr lang="en-US" sz="2400" b="1" dirty="0"/>
              <a:t>Capricorn South</a:t>
            </a:r>
            <a:r>
              <a:rPr lang="en-US" sz="2400" dirty="0"/>
              <a:t>. Below average pass rate, top black mathematics achievement.</a:t>
            </a:r>
          </a:p>
        </p:txBody>
      </p:sp>
      <p:cxnSp>
        <p:nvCxnSpPr>
          <p:cNvPr id="8" name="Straight Arrow Connector 7">
            <a:extLst>
              <a:ext uri="{FF2B5EF4-FFF2-40B4-BE49-F238E27FC236}">
                <a16:creationId xmlns:a16="http://schemas.microsoft.com/office/drawing/2014/main" id="{C9B65FEF-85FB-3575-0341-A3221A1FF095}"/>
              </a:ext>
            </a:extLst>
          </p:cNvPr>
          <p:cNvCxnSpPr>
            <a:cxnSpLocks/>
          </p:cNvCxnSpPr>
          <p:nvPr/>
        </p:nvCxnSpPr>
        <p:spPr>
          <a:xfrm flipH="1" flipV="1">
            <a:off x="3411491" y="1516688"/>
            <a:ext cx="3178334" cy="106995"/>
          </a:xfrm>
          <a:prstGeom prst="straightConnector1">
            <a:avLst/>
          </a:prstGeom>
          <a:ln w="12700">
            <a:solidFill>
              <a:srgbClr val="FF0000"/>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25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ABA9F-4D95-C57B-9C7E-78C11253860C}"/>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6A1399E1-61BE-F469-947A-CEE0AC3D23D3}"/>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pic>
        <p:nvPicPr>
          <p:cNvPr id="2" name="Picture 1">
            <a:extLst>
              <a:ext uri="{FF2B5EF4-FFF2-40B4-BE49-F238E27FC236}">
                <a16:creationId xmlns:a16="http://schemas.microsoft.com/office/drawing/2014/main" id="{114F64D8-2E82-281F-0A4A-93CEAA59ED73}"/>
              </a:ext>
            </a:extLst>
          </p:cNvPr>
          <p:cNvPicPr>
            <a:picLocks noChangeAspect="1"/>
          </p:cNvPicPr>
          <p:nvPr/>
        </p:nvPicPr>
        <p:blipFill>
          <a:blip r:embed="rId2"/>
          <a:stretch>
            <a:fillRect/>
          </a:stretch>
        </p:blipFill>
        <p:spPr>
          <a:xfrm>
            <a:off x="17540" y="2972858"/>
            <a:ext cx="8874940" cy="2640478"/>
          </a:xfrm>
          <a:prstGeom prst="rect">
            <a:avLst/>
          </a:prstGeom>
        </p:spPr>
      </p:pic>
      <p:pic>
        <p:nvPicPr>
          <p:cNvPr id="9" name="Picture 8">
            <a:extLst>
              <a:ext uri="{FF2B5EF4-FFF2-40B4-BE49-F238E27FC236}">
                <a16:creationId xmlns:a16="http://schemas.microsoft.com/office/drawing/2014/main" id="{FA0C86C7-E954-3D45-E99E-824B4D12B10C}"/>
              </a:ext>
            </a:extLst>
          </p:cNvPr>
          <p:cNvPicPr>
            <a:picLocks noChangeAspect="1"/>
          </p:cNvPicPr>
          <p:nvPr/>
        </p:nvPicPr>
        <p:blipFill>
          <a:blip r:embed="rId3"/>
          <a:stretch>
            <a:fillRect/>
          </a:stretch>
        </p:blipFill>
        <p:spPr>
          <a:xfrm>
            <a:off x="262187" y="5774585"/>
            <a:ext cx="3594840" cy="493409"/>
          </a:xfrm>
          <a:prstGeom prst="rect">
            <a:avLst/>
          </a:prstGeom>
          <a:ln w="12700">
            <a:solidFill>
              <a:srgbClr val="FF0000"/>
            </a:solidFill>
          </a:ln>
        </p:spPr>
      </p:pic>
      <p:sp>
        <p:nvSpPr>
          <p:cNvPr id="10" name="text2">
            <a:extLst>
              <a:ext uri="{FF2B5EF4-FFF2-40B4-BE49-F238E27FC236}">
                <a16:creationId xmlns:a16="http://schemas.microsoft.com/office/drawing/2014/main" id="{9C3382D1-2C87-173F-E102-A7D18C1390AE}"/>
              </a:ext>
            </a:extLst>
          </p:cNvPr>
          <p:cNvSpPr txBox="1"/>
          <p:nvPr/>
        </p:nvSpPr>
        <p:spPr>
          <a:xfrm>
            <a:off x="6145509" y="4575223"/>
            <a:ext cx="2736304" cy="1692771"/>
          </a:xfrm>
          <a:prstGeom prst="rect">
            <a:avLst/>
          </a:prstGeom>
          <a:solidFill>
            <a:srgbClr val="FFFF99"/>
          </a:solidFill>
          <a:ln>
            <a:solidFill>
              <a:srgbClr val="FF0000"/>
            </a:solidFill>
          </a:ln>
        </p:spPr>
        <p:txBody>
          <a:bodyPr wrap="square" rtlCol="0">
            <a:spAutoFit/>
          </a:bodyPr>
          <a:lstStyle/>
          <a:p>
            <a:r>
              <a:rPr lang="en-US" sz="2400" dirty="0"/>
              <a:t>Four of the ten are in Gauteng. Top is </a:t>
            </a:r>
            <a:r>
              <a:rPr lang="en-US" sz="2400" b="1" dirty="0"/>
              <a:t>Tshwane South </a:t>
            </a:r>
            <a:r>
              <a:rPr lang="en-US" sz="2400" dirty="0"/>
              <a:t>with </a:t>
            </a:r>
            <a:r>
              <a:rPr lang="en-US" sz="3200" b="1" dirty="0"/>
              <a:t>11.4%</a:t>
            </a:r>
            <a:r>
              <a:rPr lang="en-US" sz="2400" dirty="0"/>
              <a:t>.</a:t>
            </a:r>
            <a:endParaRPr lang="en-ZA" sz="2400" dirty="0"/>
          </a:p>
        </p:txBody>
      </p:sp>
      <p:sp>
        <p:nvSpPr>
          <p:cNvPr id="11" name="text2">
            <a:extLst>
              <a:ext uri="{FF2B5EF4-FFF2-40B4-BE49-F238E27FC236}">
                <a16:creationId xmlns:a16="http://schemas.microsoft.com/office/drawing/2014/main" id="{FA8414A0-4503-BD79-937F-D2DF5FD15D38}"/>
              </a:ext>
            </a:extLst>
          </p:cNvPr>
          <p:cNvSpPr txBox="1"/>
          <p:nvPr/>
        </p:nvSpPr>
        <p:spPr>
          <a:xfrm>
            <a:off x="287632" y="693275"/>
            <a:ext cx="8604847" cy="2246769"/>
          </a:xfrm>
          <a:prstGeom prst="rect">
            <a:avLst/>
          </a:prstGeom>
          <a:solidFill>
            <a:srgbClr val="FFFF99"/>
          </a:solidFill>
          <a:ln>
            <a:solidFill>
              <a:srgbClr val="FF0000"/>
            </a:solidFill>
          </a:ln>
        </p:spPr>
        <p:txBody>
          <a:bodyPr wrap="square" rtlCol="0">
            <a:spAutoFit/>
          </a:bodyPr>
          <a:lstStyle/>
          <a:p>
            <a:r>
              <a:rPr lang="en-US" sz="2800" dirty="0"/>
              <a:t>Here are the top ten districts. Specifically, this is </a:t>
            </a:r>
            <a:r>
              <a:rPr lang="en-US" sz="2800" b="1" dirty="0"/>
              <a:t>learners aged 15 in 2018 (this would be virtually the entire age 15 population) who obtained 60% or more in mathematics in the NSC examinations in any year up to 2024</a:t>
            </a:r>
            <a:r>
              <a:rPr lang="en-US" sz="2800" dirty="0"/>
              <a:t>. The district used is the one the learner was in when aged 15.</a:t>
            </a:r>
          </a:p>
        </p:txBody>
      </p:sp>
    </p:spTree>
    <p:extLst>
      <p:ext uri="{BB962C8B-B14F-4D97-AF65-F5344CB8AC3E}">
        <p14:creationId xmlns:p14="http://schemas.microsoft.com/office/powerpoint/2010/main" val="90730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4F4D3-DEF7-E366-89B9-8D136C0B107C}"/>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D423541E-CB37-D391-E888-B0478628C7D7}"/>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Other indicators in the public domain (contd.)</a:t>
            </a:r>
          </a:p>
        </p:txBody>
      </p:sp>
      <p:pic>
        <p:nvPicPr>
          <p:cNvPr id="5" name="Picture 4">
            <a:extLst>
              <a:ext uri="{FF2B5EF4-FFF2-40B4-BE49-F238E27FC236}">
                <a16:creationId xmlns:a16="http://schemas.microsoft.com/office/drawing/2014/main" id="{7EEADB98-E206-9969-5036-DF72520669C8}"/>
              </a:ext>
            </a:extLst>
          </p:cNvPr>
          <p:cNvPicPr>
            <a:picLocks noChangeAspect="1"/>
          </p:cNvPicPr>
          <p:nvPr/>
        </p:nvPicPr>
        <p:blipFill>
          <a:blip r:embed="rId2"/>
          <a:stretch>
            <a:fillRect/>
          </a:stretch>
        </p:blipFill>
        <p:spPr>
          <a:xfrm>
            <a:off x="14990" y="2096852"/>
            <a:ext cx="9051986" cy="2664296"/>
          </a:xfrm>
          <a:prstGeom prst="rect">
            <a:avLst/>
          </a:prstGeom>
        </p:spPr>
      </p:pic>
      <p:pic>
        <p:nvPicPr>
          <p:cNvPr id="6" name="Picture 5">
            <a:extLst>
              <a:ext uri="{FF2B5EF4-FFF2-40B4-BE49-F238E27FC236}">
                <a16:creationId xmlns:a16="http://schemas.microsoft.com/office/drawing/2014/main" id="{A98C4A93-ACB4-3377-E507-EDBC854AB3D6}"/>
              </a:ext>
            </a:extLst>
          </p:cNvPr>
          <p:cNvPicPr>
            <a:picLocks noChangeAspect="1"/>
          </p:cNvPicPr>
          <p:nvPr/>
        </p:nvPicPr>
        <p:blipFill>
          <a:blip r:embed="rId3"/>
          <a:stretch>
            <a:fillRect/>
          </a:stretch>
        </p:blipFill>
        <p:spPr>
          <a:xfrm>
            <a:off x="395536" y="4941168"/>
            <a:ext cx="4684887" cy="565417"/>
          </a:xfrm>
          <a:prstGeom prst="rect">
            <a:avLst/>
          </a:prstGeom>
        </p:spPr>
      </p:pic>
      <p:sp>
        <p:nvSpPr>
          <p:cNvPr id="7" name="text2">
            <a:extLst>
              <a:ext uri="{FF2B5EF4-FFF2-40B4-BE49-F238E27FC236}">
                <a16:creationId xmlns:a16="http://schemas.microsoft.com/office/drawing/2014/main" id="{BA4E5617-BB9E-DAC1-5A6B-1913CB0B16BC}"/>
              </a:ext>
            </a:extLst>
          </p:cNvPr>
          <p:cNvSpPr txBox="1"/>
          <p:nvPr/>
        </p:nvSpPr>
        <p:spPr>
          <a:xfrm>
            <a:off x="6012160" y="4941168"/>
            <a:ext cx="2736304" cy="1692771"/>
          </a:xfrm>
          <a:prstGeom prst="rect">
            <a:avLst/>
          </a:prstGeom>
          <a:solidFill>
            <a:srgbClr val="FFFF99"/>
          </a:solidFill>
          <a:ln>
            <a:solidFill>
              <a:srgbClr val="FF0000"/>
            </a:solidFill>
          </a:ln>
        </p:spPr>
        <p:txBody>
          <a:bodyPr wrap="square" rtlCol="0">
            <a:spAutoFit/>
          </a:bodyPr>
          <a:lstStyle/>
          <a:p>
            <a:r>
              <a:rPr lang="en-US" sz="2400" dirty="0"/>
              <a:t>Now five of the ten are in Limpopo. Top is </a:t>
            </a:r>
            <a:r>
              <a:rPr lang="en-US" sz="2400" b="1" dirty="0"/>
              <a:t>Capricorn South </a:t>
            </a:r>
            <a:r>
              <a:rPr lang="en-US" sz="2400" dirty="0"/>
              <a:t>with </a:t>
            </a:r>
            <a:r>
              <a:rPr lang="en-US" sz="3200" b="1" dirty="0"/>
              <a:t>5.7%</a:t>
            </a:r>
            <a:r>
              <a:rPr lang="en-US" sz="2400" dirty="0"/>
              <a:t>.</a:t>
            </a:r>
            <a:endParaRPr lang="en-ZA" sz="2400" dirty="0"/>
          </a:p>
        </p:txBody>
      </p:sp>
      <p:sp>
        <p:nvSpPr>
          <p:cNvPr id="8" name="text2">
            <a:extLst>
              <a:ext uri="{FF2B5EF4-FFF2-40B4-BE49-F238E27FC236}">
                <a16:creationId xmlns:a16="http://schemas.microsoft.com/office/drawing/2014/main" id="{0035E841-5407-0D43-A2D9-925358FA35A7}"/>
              </a:ext>
            </a:extLst>
          </p:cNvPr>
          <p:cNvSpPr txBox="1"/>
          <p:nvPr/>
        </p:nvSpPr>
        <p:spPr>
          <a:xfrm>
            <a:off x="250825" y="722015"/>
            <a:ext cx="8604847" cy="1384995"/>
          </a:xfrm>
          <a:prstGeom prst="rect">
            <a:avLst/>
          </a:prstGeom>
          <a:solidFill>
            <a:srgbClr val="FFFF99"/>
          </a:solidFill>
          <a:ln>
            <a:solidFill>
              <a:srgbClr val="FF0000"/>
            </a:solidFill>
          </a:ln>
        </p:spPr>
        <p:txBody>
          <a:bodyPr wrap="square" rtlCol="0">
            <a:spAutoFit/>
          </a:bodyPr>
          <a:lstStyle/>
          <a:p>
            <a:r>
              <a:rPr lang="en-US" sz="2800" dirty="0"/>
              <a:t>What happens if we focus only on black African and </a:t>
            </a:r>
            <a:r>
              <a:rPr lang="en-US" sz="2800" dirty="0" err="1"/>
              <a:t>coloured</a:t>
            </a:r>
            <a:r>
              <a:rPr lang="en-US" sz="2800" dirty="0"/>
              <a:t> learners, who are at a clear disadvantage across the system as a whole?</a:t>
            </a:r>
          </a:p>
        </p:txBody>
      </p:sp>
    </p:spTree>
    <p:extLst>
      <p:ext uri="{BB962C8B-B14F-4D97-AF65-F5344CB8AC3E}">
        <p14:creationId xmlns:p14="http://schemas.microsoft.com/office/powerpoint/2010/main" val="261525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E6E7-FE27-2AB1-7FB6-97707D553AD0}"/>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D515891F-A6D9-8C15-F0C5-A674BA3E5D0D}"/>
              </a:ext>
            </a:extLst>
          </p:cNvPr>
          <p:cNvSpPr txBox="1">
            <a:spLocks noChangeArrowheads="1"/>
          </p:cNvSpPr>
          <p:nvPr/>
        </p:nvSpPr>
        <p:spPr bwMode="auto">
          <a:xfrm>
            <a:off x="250825" y="260350"/>
            <a:ext cx="72742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b="1" dirty="0"/>
              <a:t>What might work best for schools?</a:t>
            </a:r>
          </a:p>
        </p:txBody>
      </p:sp>
      <p:sp>
        <p:nvSpPr>
          <p:cNvPr id="2" name="TextBox 1">
            <a:extLst>
              <a:ext uri="{FF2B5EF4-FFF2-40B4-BE49-F238E27FC236}">
                <a16:creationId xmlns:a16="http://schemas.microsoft.com/office/drawing/2014/main" id="{74CF7E6B-B932-589E-6461-59F84FF182ED}"/>
              </a:ext>
            </a:extLst>
          </p:cNvPr>
          <p:cNvSpPr txBox="1">
            <a:spLocks noChangeArrowheads="1"/>
          </p:cNvSpPr>
          <p:nvPr/>
        </p:nvSpPr>
        <p:spPr bwMode="auto">
          <a:xfrm>
            <a:off x="250825" y="825896"/>
            <a:ext cx="8591550" cy="507831"/>
          </a:xfrm>
          <a:prstGeom prst="rect">
            <a:avLst/>
          </a:prstGeom>
          <a:no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700" dirty="0"/>
              <a:t>Regarding SES, how meaningful are school quintiles?</a:t>
            </a:r>
          </a:p>
        </p:txBody>
      </p:sp>
      <p:pic>
        <p:nvPicPr>
          <p:cNvPr id="6" name="Picture 5">
            <a:extLst>
              <a:ext uri="{FF2B5EF4-FFF2-40B4-BE49-F238E27FC236}">
                <a16:creationId xmlns:a16="http://schemas.microsoft.com/office/drawing/2014/main" id="{B258B395-503D-9B62-8150-833F4A90990A}"/>
              </a:ext>
            </a:extLst>
          </p:cNvPr>
          <p:cNvPicPr>
            <a:picLocks noChangeAspect="1"/>
          </p:cNvPicPr>
          <p:nvPr/>
        </p:nvPicPr>
        <p:blipFill>
          <a:blip r:embed="rId2"/>
          <a:stretch>
            <a:fillRect/>
          </a:stretch>
        </p:blipFill>
        <p:spPr>
          <a:xfrm>
            <a:off x="1043568" y="1462068"/>
            <a:ext cx="5340961" cy="507830"/>
          </a:xfrm>
          <a:prstGeom prst="rect">
            <a:avLst/>
          </a:prstGeom>
        </p:spPr>
      </p:pic>
      <p:pic>
        <p:nvPicPr>
          <p:cNvPr id="8" name="Picture 7">
            <a:extLst>
              <a:ext uri="{FF2B5EF4-FFF2-40B4-BE49-F238E27FC236}">
                <a16:creationId xmlns:a16="http://schemas.microsoft.com/office/drawing/2014/main" id="{6E55BB26-F73F-5291-71FF-0B122CDD5255}"/>
              </a:ext>
            </a:extLst>
          </p:cNvPr>
          <p:cNvPicPr>
            <a:picLocks noChangeAspect="1"/>
          </p:cNvPicPr>
          <p:nvPr/>
        </p:nvPicPr>
        <p:blipFill>
          <a:blip r:embed="rId3"/>
          <a:stretch>
            <a:fillRect/>
          </a:stretch>
        </p:blipFill>
        <p:spPr>
          <a:xfrm>
            <a:off x="1659152" y="1936332"/>
            <a:ext cx="6441280" cy="2116420"/>
          </a:xfrm>
          <a:prstGeom prst="rect">
            <a:avLst/>
          </a:prstGeom>
        </p:spPr>
      </p:pic>
      <p:cxnSp>
        <p:nvCxnSpPr>
          <p:cNvPr id="9" name="Straight Arrow Connector 8">
            <a:extLst>
              <a:ext uri="{FF2B5EF4-FFF2-40B4-BE49-F238E27FC236}">
                <a16:creationId xmlns:a16="http://schemas.microsoft.com/office/drawing/2014/main" id="{C3A9B0BA-6622-9345-28C5-B1EF8ED36984}"/>
              </a:ext>
            </a:extLst>
          </p:cNvPr>
          <p:cNvCxnSpPr>
            <a:cxnSpLocks/>
          </p:cNvCxnSpPr>
          <p:nvPr/>
        </p:nvCxnSpPr>
        <p:spPr>
          <a:xfrm flipV="1">
            <a:off x="1659152" y="3953229"/>
            <a:ext cx="1169232" cy="264415"/>
          </a:xfrm>
          <a:prstGeom prst="straightConnector1">
            <a:avLst/>
          </a:prstGeom>
          <a:ln w="889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2">
            <a:extLst>
              <a:ext uri="{FF2B5EF4-FFF2-40B4-BE49-F238E27FC236}">
                <a16:creationId xmlns:a16="http://schemas.microsoft.com/office/drawing/2014/main" id="{35336141-43F7-C6C7-C5C4-8E047323D8DD}"/>
              </a:ext>
            </a:extLst>
          </p:cNvPr>
          <p:cNvSpPr txBox="1"/>
          <p:nvPr/>
        </p:nvSpPr>
        <p:spPr>
          <a:xfrm>
            <a:off x="2828384" y="4462444"/>
            <a:ext cx="2736304" cy="1569660"/>
          </a:xfrm>
          <a:prstGeom prst="rect">
            <a:avLst/>
          </a:prstGeom>
          <a:solidFill>
            <a:srgbClr val="FFFF99"/>
          </a:solidFill>
          <a:ln>
            <a:solidFill>
              <a:srgbClr val="FF0000"/>
            </a:solidFill>
          </a:ln>
        </p:spPr>
        <p:txBody>
          <a:bodyPr wrap="square" rtlCol="0">
            <a:spAutoFit/>
          </a:bodyPr>
          <a:lstStyle/>
          <a:p>
            <a:r>
              <a:rPr lang="en-US" sz="2400" dirty="0"/>
              <a:t>Actually, still quite meaningful. (From DBE report in the pipeline.)</a:t>
            </a:r>
            <a:endParaRPr lang="en-ZA" sz="2400" dirty="0"/>
          </a:p>
        </p:txBody>
      </p:sp>
    </p:spTree>
    <p:extLst>
      <p:ext uri="{BB962C8B-B14F-4D97-AF65-F5344CB8AC3E}">
        <p14:creationId xmlns:p14="http://schemas.microsoft.com/office/powerpoint/2010/main" val="378290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A4E0-ADE4-BE69-7059-314E8F019DA9}"/>
            </a:ext>
          </a:extLst>
        </p:cNvPr>
        <p:cNvGrpSpPr/>
        <p:nvPr/>
      </p:nvGrpSpPr>
      <p:grpSpPr>
        <a:xfrm>
          <a:off x="0" y="0"/>
          <a:ext cx="0" cy="0"/>
          <a:chOff x="0" y="0"/>
          <a:chExt cx="0" cy="0"/>
        </a:xfrm>
      </p:grpSpPr>
      <p:sp>
        <p:nvSpPr>
          <p:cNvPr id="4" name="Explosion: 14 Points 3">
            <a:extLst>
              <a:ext uri="{FF2B5EF4-FFF2-40B4-BE49-F238E27FC236}">
                <a16:creationId xmlns:a16="http://schemas.microsoft.com/office/drawing/2014/main" id="{AFB37643-798D-B4CE-EAC9-21EAFB160AB4}"/>
              </a:ext>
            </a:extLst>
          </p:cNvPr>
          <p:cNvSpPr/>
          <p:nvPr/>
        </p:nvSpPr>
        <p:spPr>
          <a:xfrm rot="1700531">
            <a:off x="5808519" y="22502"/>
            <a:ext cx="3536570" cy="1730091"/>
          </a:xfrm>
          <a:prstGeom prst="irregularSeal2">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What I would advise the Minister, if asked</a:t>
            </a:r>
            <a:endParaRPr lang="en-ZA" sz="1600" b="1" dirty="0">
              <a:solidFill>
                <a:schemeClr val="tx1"/>
              </a:solidFill>
            </a:endParaRPr>
          </a:p>
        </p:txBody>
      </p:sp>
      <p:sp>
        <p:nvSpPr>
          <p:cNvPr id="3" name="TextBox 56">
            <a:extLst>
              <a:ext uri="{FF2B5EF4-FFF2-40B4-BE49-F238E27FC236}">
                <a16:creationId xmlns:a16="http://schemas.microsoft.com/office/drawing/2014/main" id="{109AF28C-4C54-57A4-CF4C-F304F6C60B46}"/>
              </a:ext>
            </a:extLst>
          </p:cNvPr>
          <p:cNvSpPr txBox="1">
            <a:spLocks noChangeArrowheads="1"/>
          </p:cNvSpPr>
          <p:nvPr/>
        </p:nvSpPr>
        <p:spPr bwMode="auto">
          <a:xfrm>
            <a:off x="250825" y="260350"/>
            <a:ext cx="72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What might work best for schools? (contd.)</a:t>
            </a:r>
          </a:p>
        </p:txBody>
      </p:sp>
      <p:sp>
        <p:nvSpPr>
          <p:cNvPr id="2" name="TextBox 1">
            <a:extLst>
              <a:ext uri="{FF2B5EF4-FFF2-40B4-BE49-F238E27FC236}">
                <a16:creationId xmlns:a16="http://schemas.microsoft.com/office/drawing/2014/main" id="{07425B2A-7742-ED73-AC60-8AD8849D8A6B}"/>
              </a:ext>
            </a:extLst>
          </p:cNvPr>
          <p:cNvSpPr txBox="1">
            <a:spLocks noChangeArrowheads="1"/>
          </p:cNvSpPr>
          <p:nvPr/>
        </p:nvSpPr>
        <p:spPr bwMode="auto">
          <a:xfrm>
            <a:off x="130903" y="799754"/>
            <a:ext cx="8591550" cy="5909310"/>
          </a:xfrm>
          <a:prstGeom prst="rect">
            <a:avLst/>
          </a:prstGeom>
          <a:no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700" dirty="0"/>
              <a:t>Use the 2017 proposal, with some adaptations…</a:t>
            </a:r>
          </a:p>
          <a:p>
            <a:pPr marL="514350" indent="-514350">
              <a:spcBef>
                <a:spcPct val="0"/>
              </a:spcBef>
              <a:buFont typeface="+mj-lt"/>
              <a:buAutoNum type="arabicPeriod"/>
            </a:pPr>
            <a:r>
              <a:rPr lang="en-ZA" altLang="en-US" sz="2700" dirty="0"/>
              <a:t>For the attainment of NSC category, include a line with NSCs, </a:t>
            </a:r>
            <a:r>
              <a:rPr lang="en-ZA" altLang="en-US" sz="2700" b="1" dirty="0"/>
              <a:t>or the equivalent from a public TVET college</a:t>
            </a:r>
            <a:r>
              <a:rPr lang="en-ZA" altLang="en-US" sz="2700" dirty="0"/>
              <a:t>, of any learner who was in the school. The same could be done with e.g. attainment of 60% in mathematics for an NSC examination conducted </a:t>
            </a:r>
            <a:r>
              <a:rPr lang="en-ZA" altLang="en-US" sz="2700" b="1" dirty="0"/>
              <a:t>at an adult centre</a:t>
            </a:r>
            <a:r>
              <a:rPr lang="en-ZA" altLang="en-US" sz="2700" dirty="0"/>
              <a:t>.</a:t>
            </a:r>
          </a:p>
          <a:p>
            <a:pPr marL="514350" indent="-514350">
              <a:spcBef>
                <a:spcPct val="0"/>
              </a:spcBef>
              <a:buFont typeface="+mj-lt"/>
              <a:buAutoNum type="arabicPeriod"/>
            </a:pPr>
            <a:r>
              <a:rPr lang="en-ZA" altLang="en-US" sz="2700" dirty="0"/>
              <a:t>Explore alternatives to school quintile, such as </a:t>
            </a:r>
            <a:r>
              <a:rPr lang="en-ZA" altLang="en-US" sz="2700" b="1" dirty="0"/>
              <a:t>percentage of learners in the school receiving a child support grant </a:t>
            </a:r>
            <a:r>
              <a:rPr lang="en-ZA" altLang="en-US" sz="2700" dirty="0"/>
              <a:t>(CSG). </a:t>
            </a:r>
          </a:p>
          <a:p>
            <a:pPr marL="0" indent="0">
              <a:spcBef>
                <a:spcPct val="0"/>
              </a:spcBef>
              <a:buNone/>
            </a:pPr>
            <a:r>
              <a:rPr lang="en-ZA" altLang="en-US" sz="2700" dirty="0"/>
              <a:t>Use </a:t>
            </a:r>
            <a:r>
              <a:rPr lang="en-ZA" altLang="en-US" sz="2700" b="1" dirty="0"/>
              <a:t>race</a:t>
            </a:r>
            <a:r>
              <a:rPr lang="en-ZA" altLang="en-US" sz="2700" dirty="0"/>
              <a:t> as an important reporting dimension, but not at the school level. Do this for the </a:t>
            </a:r>
            <a:r>
              <a:rPr lang="en-ZA" altLang="en-US" sz="2700" b="1" dirty="0"/>
              <a:t>district level and above</a:t>
            </a:r>
            <a:r>
              <a:rPr lang="en-ZA" altLang="en-US" sz="2700" dirty="0"/>
              <a:t>. The fact that </a:t>
            </a:r>
            <a:r>
              <a:rPr lang="en-ZA" altLang="en-US" sz="2700" b="1" dirty="0"/>
              <a:t>80%</a:t>
            </a:r>
            <a:r>
              <a:rPr lang="en-ZA" altLang="en-US" sz="2700" dirty="0"/>
              <a:t> of Grade 12 learners are in schools where there are no white or Indian learners reduces the effectiveness of the race dimension for schools. </a:t>
            </a:r>
          </a:p>
        </p:txBody>
      </p:sp>
    </p:spTree>
    <p:extLst>
      <p:ext uri="{BB962C8B-B14F-4D97-AF65-F5344CB8AC3E}">
        <p14:creationId xmlns:p14="http://schemas.microsoft.com/office/powerpoint/2010/main" val="389838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1F9D-0BDC-DFC9-867F-814C39DEB030}"/>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9E5C7B87-F176-6518-74A4-10A0ECE90605}"/>
              </a:ext>
            </a:extLst>
          </p:cNvPr>
          <p:cNvSpPr txBox="1">
            <a:spLocks noChangeArrowheads="1"/>
          </p:cNvSpPr>
          <p:nvPr/>
        </p:nvSpPr>
        <p:spPr bwMode="auto">
          <a:xfrm>
            <a:off x="250825" y="260350"/>
            <a:ext cx="6410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i="1" dirty="0"/>
              <a:t>Publicly available sources</a:t>
            </a:r>
            <a:endParaRPr lang="en-ZA" altLang="en-US" sz="2400" b="1" i="1" dirty="0"/>
          </a:p>
        </p:txBody>
      </p:sp>
      <p:sp>
        <p:nvSpPr>
          <p:cNvPr id="2" name="TextBox 1">
            <a:extLst>
              <a:ext uri="{FF2B5EF4-FFF2-40B4-BE49-F238E27FC236}">
                <a16:creationId xmlns:a16="http://schemas.microsoft.com/office/drawing/2014/main" id="{F7ACE5D7-AB56-3B70-DAF0-12151C8463B8}"/>
              </a:ext>
            </a:extLst>
          </p:cNvPr>
          <p:cNvSpPr txBox="1">
            <a:spLocks noChangeArrowheads="1"/>
          </p:cNvSpPr>
          <p:nvPr/>
        </p:nvSpPr>
        <p:spPr bwMode="auto">
          <a:xfrm>
            <a:off x="250825" y="770144"/>
            <a:ext cx="8591550" cy="5755422"/>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sz="1600" dirty="0"/>
              <a:t>Crouch, L. &amp; Mabogoane, T. (1998). When the residuals matter more than the coefficients: An educational perspective. </a:t>
            </a:r>
            <a:r>
              <a:rPr lang="en-US" sz="1600" i="1" dirty="0"/>
              <a:t>Journal of Studies in Economics and Econometrics</a:t>
            </a:r>
            <a:r>
              <a:rPr lang="en-US" sz="1600" dirty="0"/>
              <a:t>, 22(2). </a:t>
            </a:r>
            <a:r>
              <a:rPr lang="en-US" sz="1600" dirty="0">
                <a:solidFill>
                  <a:srgbClr val="FF0000"/>
                </a:solidFill>
              </a:rPr>
              <a:t>[f]</a:t>
            </a:r>
            <a:endParaRPr lang="en-ZA" sz="1600" dirty="0">
              <a:solidFill>
                <a:srgbClr val="FF0000"/>
              </a:solidFill>
            </a:endParaRPr>
          </a:p>
          <a:p>
            <a:pPr marL="0" indent="0">
              <a:spcBef>
                <a:spcPct val="0"/>
              </a:spcBef>
              <a:buNone/>
            </a:pPr>
            <a:r>
              <a:rPr lang="en-ZA" sz="1600" dirty="0"/>
              <a:t>Department of Basic Education (2024). </a:t>
            </a:r>
            <a:r>
              <a:rPr lang="en-ZA" sz="1600" i="1" dirty="0"/>
              <a:t>Review of progress in the basic education sector to 2024: Analysis of key statistics</a:t>
            </a:r>
            <a:r>
              <a:rPr lang="en-ZA" sz="1600" dirty="0"/>
              <a:t>. Pretoria. </a:t>
            </a:r>
            <a:r>
              <a:rPr lang="en-ZA" sz="1600" dirty="0">
                <a:solidFill>
                  <a:srgbClr val="FF0000"/>
                </a:solidFill>
              </a:rPr>
              <a:t>[a]</a:t>
            </a:r>
          </a:p>
          <a:p>
            <a:pPr marL="0" indent="0">
              <a:spcBef>
                <a:spcPct val="0"/>
              </a:spcBef>
              <a:buNone/>
            </a:pPr>
            <a:r>
              <a:rPr lang="en-ZA" sz="1600" dirty="0"/>
              <a:t>Department of Basic Education (2025). </a:t>
            </a:r>
            <a:r>
              <a:rPr lang="en-ZA" sz="1600" i="1" dirty="0"/>
              <a:t>Action Plan to 2029: Towards the realisation of Schooling 2030</a:t>
            </a:r>
            <a:r>
              <a:rPr lang="en-ZA" sz="1600" dirty="0"/>
              <a:t>. Pretoria. </a:t>
            </a:r>
            <a:r>
              <a:rPr lang="en-ZA" sz="1600" dirty="0">
                <a:solidFill>
                  <a:srgbClr val="FF0000"/>
                </a:solidFill>
              </a:rPr>
              <a:t>[d]</a:t>
            </a:r>
          </a:p>
          <a:p>
            <a:pPr marL="0" indent="0">
              <a:spcBef>
                <a:spcPct val="0"/>
              </a:spcBef>
              <a:buNone/>
            </a:pPr>
            <a:r>
              <a:rPr lang="en-ZA" sz="1600" dirty="0"/>
              <a:t>Department of Basic Education (2026). </a:t>
            </a:r>
            <a:r>
              <a:rPr lang="en-ZA" sz="1600" i="1" dirty="0"/>
              <a:t>2025 National Senior Certificate: Examination report</a:t>
            </a:r>
            <a:r>
              <a:rPr lang="en-ZA" sz="1600" dirty="0"/>
              <a:t>. Pretoria. </a:t>
            </a:r>
            <a:r>
              <a:rPr lang="en-ZA" sz="1600" dirty="0">
                <a:solidFill>
                  <a:srgbClr val="FF0000"/>
                </a:solidFill>
              </a:rPr>
              <a:t>[b]</a:t>
            </a:r>
          </a:p>
          <a:p>
            <a:pPr marL="0" indent="0">
              <a:spcBef>
                <a:spcPct val="0"/>
              </a:spcBef>
              <a:buNone/>
            </a:pPr>
            <a:r>
              <a:rPr lang="en-US" sz="1600" dirty="0"/>
              <a:t>Gustafsson, M. (2016). Understanding trends in high-level achievement in Grade 12 mathematics and physical science. Pretoria: Department of Basic Education. </a:t>
            </a:r>
            <a:r>
              <a:rPr lang="en-US" sz="1600" dirty="0">
                <a:solidFill>
                  <a:srgbClr val="FF0000"/>
                </a:solidFill>
              </a:rPr>
              <a:t>[h]</a:t>
            </a:r>
            <a:endParaRPr lang="en-ZA" sz="1600" dirty="0">
              <a:solidFill>
                <a:srgbClr val="FF0000"/>
              </a:solidFill>
            </a:endParaRPr>
          </a:p>
          <a:p>
            <a:pPr marL="0" indent="0">
              <a:spcBef>
                <a:spcPct val="0"/>
              </a:spcBef>
              <a:buNone/>
            </a:pPr>
            <a:r>
              <a:rPr lang="en-ZA" sz="1600" dirty="0"/>
              <a:t>Khuluvhe, N., </a:t>
            </a:r>
            <a:r>
              <a:rPr lang="en-ZA" sz="1600" dirty="0" err="1"/>
              <a:t>Bhorat</a:t>
            </a:r>
            <a:r>
              <a:rPr lang="en-ZA" sz="1600" dirty="0"/>
              <a:t>, H., Oosthuizen, M., Asmal, Z. </a:t>
            </a:r>
            <a:r>
              <a:rPr lang="en-ZA" sz="1600" i="1" dirty="0"/>
              <a:t>et al </a:t>
            </a:r>
            <a:r>
              <a:rPr lang="en-ZA" sz="1600" dirty="0"/>
              <a:t>(2022). </a:t>
            </a:r>
            <a:r>
              <a:rPr lang="en-ZA" sz="1600" i="1" dirty="0"/>
              <a:t>Skills supply and demand in South Africa. </a:t>
            </a:r>
            <a:r>
              <a:rPr lang="en-ZA" sz="1600" dirty="0"/>
              <a:t>Pretoria: Department of Higher Education and Training. </a:t>
            </a:r>
            <a:r>
              <a:rPr lang="en-ZA" sz="1600" dirty="0">
                <a:solidFill>
                  <a:srgbClr val="FF0000"/>
                </a:solidFill>
              </a:rPr>
              <a:t>[c]</a:t>
            </a:r>
          </a:p>
          <a:p>
            <a:pPr marL="0" indent="0">
              <a:spcBef>
                <a:spcPct val="0"/>
              </a:spcBef>
              <a:buNone/>
            </a:pPr>
            <a:r>
              <a:rPr lang="en-US" sz="1600" dirty="0"/>
              <a:t>Köhler, T. (2024). </a:t>
            </a:r>
            <a:r>
              <a:rPr lang="en-US" sz="1600" i="1" dirty="0"/>
              <a:t>A Paradox of progress: Rising education and unequal </a:t>
            </a:r>
            <a:r>
              <a:rPr lang="en-US" sz="1600" i="1" dirty="0" err="1"/>
              <a:t>labour</a:t>
            </a:r>
            <a:r>
              <a:rPr lang="en-US" sz="1600" i="1" dirty="0"/>
              <a:t> market returns in post-Apartheid South Africa</a:t>
            </a:r>
            <a:r>
              <a:rPr lang="en-US" sz="1600" dirty="0"/>
              <a:t>. Stellenbosch: Stellenbosch University. </a:t>
            </a:r>
            <a:r>
              <a:rPr lang="en-US" sz="1600" dirty="0">
                <a:solidFill>
                  <a:srgbClr val="FF0000"/>
                </a:solidFill>
              </a:rPr>
              <a:t>[e]</a:t>
            </a:r>
          </a:p>
          <a:p>
            <a:pPr marL="0" indent="0">
              <a:spcBef>
                <a:spcPct val="0"/>
              </a:spcBef>
              <a:buNone/>
            </a:pPr>
            <a:r>
              <a:rPr lang="en-ZA" sz="1600" dirty="0"/>
              <a:t>National Treasury (2017). </a:t>
            </a:r>
            <a:r>
              <a:rPr lang="en-ZA" sz="1600" i="1" dirty="0"/>
              <a:t>Optimal school-level Grade 12 performance indicators and a proposed school report card</a:t>
            </a:r>
            <a:r>
              <a:rPr lang="en-ZA" sz="1600" dirty="0"/>
              <a:t>. Pretoria. </a:t>
            </a:r>
            <a:r>
              <a:rPr lang="en-ZA" sz="1600" dirty="0">
                <a:solidFill>
                  <a:srgbClr val="FF0000"/>
                </a:solidFill>
              </a:rPr>
              <a:t>[g]</a:t>
            </a:r>
          </a:p>
          <a:p>
            <a:pPr marL="0" indent="0">
              <a:spcBef>
                <a:spcPct val="0"/>
              </a:spcBef>
              <a:buNone/>
            </a:pPr>
            <a:endParaRPr lang="en-ZA" sz="1600" dirty="0">
              <a:solidFill>
                <a:srgbClr val="FF0000"/>
              </a:solidFill>
            </a:endParaRPr>
          </a:p>
          <a:p>
            <a:pPr marL="0" indent="0">
              <a:spcBef>
                <a:spcPct val="0"/>
              </a:spcBef>
              <a:buNone/>
            </a:pPr>
            <a:endParaRPr lang="en-ZA" sz="1600" dirty="0">
              <a:solidFill>
                <a:srgbClr val="FF0000"/>
              </a:solidFill>
            </a:endParaRPr>
          </a:p>
          <a:p>
            <a:pPr marL="0" indent="0">
              <a:spcBef>
                <a:spcPct val="0"/>
              </a:spcBef>
              <a:buNone/>
            </a:pPr>
            <a:endParaRPr lang="en-US" altLang="en-US" sz="1600" dirty="0"/>
          </a:p>
          <a:p>
            <a:pPr>
              <a:spcBef>
                <a:spcPct val="0"/>
              </a:spcBef>
            </a:pPr>
            <a:endParaRPr lang="en-ZA" altLang="en-US" sz="1600" dirty="0"/>
          </a:p>
          <a:p>
            <a:pPr>
              <a:spcBef>
                <a:spcPct val="0"/>
              </a:spcBef>
            </a:pPr>
            <a:endParaRPr lang="en-ZA" altLang="en-US" sz="1600" dirty="0"/>
          </a:p>
          <a:p>
            <a:pPr>
              <a:spcBef>
                <a:spcPct val="0"/>
              </a:spcBef>
            </a:pPr>
            <a:endParaRPr lang="en-ZA" altLang="en-US" sz="1600" dirty="0"/>
          </a:p>
          <a:p>
            <a:pPr>
              <a:spcBef>
                <a:spcPct val="0"/>
              </a:spcBef>
            </a:pPr>
            <a:endParaRPr lang="en-ZA" altLang="en-US" sz="1600" dirty="0"/>
          </a:p>
        </p:txBody>
      </p:sp>
    </p:spTree>
    <p:extLst>
      <p:ext uri="{BB962C8B-B14F-4D97-AF65-F5344CB8AC3E}">
        <p14:creationId xmlns:p14="http://schemas.microsoft.com/office/powerpoint/2010/main" val="79386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9B4D-D462-4C7F-BDE5-8CCFD22D43C1}"/>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D1D8C603-8AF4-9686-B2C9-A211F1F2D81C}"/>
              </a:ext>
            </a:extLst>
          </p:cNvPr>
          <p:cNvSpPr txBox="1">
            <a:spLocks noChangeArrowheads="1"/>
          </p:cNvSpPr>
          <p:nvPr/>
        </p:nvSpPr>
        <p:spPr bwMode="auto">
          <a:xfrm>
            <a:off x="250825" y="260350"/>
            <a:ext cx="6410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b="1" dirty="0"/>
              <a:t>Before fairness, what about relevance?</a:t>
            </a:r>
          </a:p>
        </p:txBody>
      </p:sp>
      <p:sp>
        <p:nvSpPr>
          <p:cNvPr id="2" name="TextBox 1">
            <a:extLst>
              <a:ext uri="{FF2B5EF4-FFF2-40B4-BE49-F238E27FC236}">
                <a16:creationId xmlns:a16="http://schemas.microsoft.com/office/drawing/2014/main" id="{2F01CAFC-78E3-3F9B-9C72-DCF0723ECB6C}"/>
              </a:ext>
            </a:extLst>
          </p:cNvPr>
          <p:cNvSpPr txBox="1">
            <a:spLocks noChangeArrowheads="1"/>
          </p:cNvSpPr>
          <p:nvPr/>
        </p:nvSpPr>
        <p:spPr bwMode="auto">
          <a:xfrm>
            <a:off x="125412" y="864278"/>
            <a:ext cx="8893175" cy="5909310"/>
          </a:xfrm>
          <a:prstGeom prst="rect">
            <a:avLst/>
          </a:prstGeom>
          <a:solidFill>
            <a:schemeClr val="bg1"/>
          </a:solidFill>
          <a:ln>
            <a:noFill/>
          </a:ln>
        </p:spPr>
        <p:txBody>
          <a:bodyPr wrap="square">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700" dirty="0"/>
              <a:t>The wider context…</a:t>
            </a:r>
          </a:p>
          <a:p>
            <a:pPr>
              <a:spcBef>
                <a:spcPct val="0"/>
              </a:spcBef>
            </a:pPr>
            <a:r>
              <a:rPr lang="en-US" altLang="en-US" sz="2700" dirty="0"/>
              <a:t>A little over </a:t>
            </a:r>
            <a:r>
              <a:rPr lang="en-US" altLang="en-US" sz="2700" b="1" dirty="0"/>
              <a:t>51%</a:t>
            </a:r>
            <a:r>
              <a:rPr lang="en-US" altLang="en-US" sz="2700" dirty="0"/>
              <a:t> of youths obtain a Grade 12 certificate in the year-end examinations as a full-time candidate. The figure becomes </a:t>
            </a:r>
            <a:r>
              <a:rPr lang="en-US" altLang="en-US" sz="2700" b="1" dirty="0"/>
              <a:t>65%</a:t>
            </a:r>
            <a:r>
              <a:rPr lang="en-US" altLang="en-US" sz="2700" dirty="0"/>
              <a:t> if all equivalent qualifications are counted (has risen from </a:t>
            </a:r>
            <a:r>
              <a:rPr lang="en-US" altLang="en-US" sz="2700" b="1" dirty="0"/>
              <a:t>44%</a:t>
            </a:r>
            <a:r>
              <a:rPr lang="en-US" altLang="en-US" sz="2700" dirty="0"/>
              <a:t> in 2008) </a:t>
            </a:r>
            <a:r>
              <a:rPr lang="en-US" altLang="en-US" sz="2700" dirty="0">
                <a:solidFill>
                  <a:srgbClr val="FF0000"/>
                </a:solidFill>
              </a:rPr>
              <a:t>[</a:t>
            </a:r>
            <a:r>
              <a:rPr lang="en-US" altLang="en-US" sz="2700" dirty="0" err="1">
                <a:solidFill>
                  <a:srgbClr val="FF0000"/>
                </a:solidFill>
              </a:rPr>
              <a:t>a,b</a:t>
            </a:r>
            <a:r>
              <a:rPr lang="en-US" altLang="en-US" sz="2700" dirty="0">
                <a:solidFill>
                  <a:srgbClr val="FF0000"/>
                </a:solidFill>
              </a:rPr>
              <a:t>]</a:t>
            </a:r>
            <a:r>
              <a:rPr lang="en-US" altLang="en-US" sz="2700" dirty="0"/>
              <a:t>.</a:t>
            </a:r>
          </a:p>
          <a:p>
            <a:pPr>
              <a:spcBef>
                <a:spcPct val="0"/>
              </a:spcBef>
            </a:pPr>
            <a:r>
              <a:rPr lang="en-US" altLang="en-US" sz="2700" dirty="0"/>
              <a:t>Around </a:t>
            </a:r>
            <a:r>
              <a:rPr lang="en-US" altLang="en-US" sz="2700" b="1" dirty="0">
                <a:solidFill>
                  <a:srgbClr val="00B050"/>
                </a:solidFill>
              </a:rPr>
              <a:t>50%</a:t>
            </a:r>
            <a:r>
              <a:rPr lang="en-US" altLang="en-US" sz="2700" dirty="0"/>
              <a:t> of youths qualify in a basic sense to enter university studies. Yet only around </a:t>
            </a:r>
            <a:r>
              <a:rPr lang="en-US" altLang="en-US" sz="2700" b="1" dirty="0">
                <a:solidFill>
                  <a:srgbClr val="FF0000"/>
                </a:solidFill>
              </a:rPr>
              <a:t>10%</a:t>
            </a:r>
            <a:r>
              <a:rPr lang="en-US" altLang="en-US" sz="2700" dirty="0"/>
              <a:t>  obtain 40% in mathematics, while this and higher thresholds apply for </a:t>
            </a:r>
            <a:r>
              <a:rPr lang="en-US" altLang="en-US" sz="2700" b="1" dirty="0"/>
              <a:t>two-thirds</a:t>
            </a:r>
            <a:r>
              <a:rPr lang="en-US" altLang="en-US" sz="2700" dirty="0"/>
              <a:t> of first-year university places (around </a:t>
            </a:r>
            <a:r>
              <a:rPr lang="en-US" altLang="en-US" sz="2700" b="1" dirty="0"/>
              <a:t>120,000</a:t>
            </a:r>
            <a:r>
              <a:rPr lang="en-US" altLang="en-US" sz="2700" dirty="0"/>
              <a:t> places with such thresholds) </a:t>
            </a:r>
            <a:r>
              <a:rPr lang="en-US" altLang="en-US" sz="2700" dirty="0">
                <a:solidFill>
                  <a:srgbClr val="FF0000"/>
                </a:solidFill>
              </a:rPr>
              <a:t>[a]</a:t>
            </a:r>
            <a:r>
              <a:rPr lang="en-US" altLang="en-US" sz="2700" dirty="0"/>
              <a:t>. </a:t>
            </a:r>
          </a:p>
          <a:p>
            <a:pPr>
              <a:spcBef>
                <a:spcPct val="0"/>
              </a:spcBef>
            </a:pPr>
            <a:r>
              <a:rPr lang="en-US" altLang="en-US" sz="2700" b="1" dirty="0"/>
              <a:t>40%</a:t>
            </a:r>
            <a:r>
              <a:rPr lang="en-US" altLang="en-US" sz="2700" dirty="0"/>
              <a:t> of youths participate in some post-schooling, while </a:t>
            </a:r>
            <a:r>
              <a:rPr lang="en-US" altLang="en-US" sz="2700" b="1" dirty="0">
                <a:solidFill>
                  <a:srgbClr val="FF0000"/>
                </a:solidFill>
              </a:rPr>
              <a:t>18%</a:t>
            </a:r>
            <a:r>
              <a:rPr lang="en-US" altLang="en-US" sz="2700" dirty="0"/>
              <a:t> obtain a post-school qualification. Some </a:t>
            </a:r>
            <a:r>
              <a:rPr lang="en-US" altLang="en-US" sz="2700" b="1" dirty="0"/>
              <a:t>60%</a:t>
            </a:r>
            <a:r>
              <a:rPr lang="en-US" altLang="en-US" sz="2700" dirty="0"/>
              <a:t> of youths entering the </a:t>
            </a:r>
            <a:r>
              <a:rPr lang="en-US" altLang="en-US" sz="2700" dirty="0" err="1"/>
              <a:t>labour</a:t>
            </a:r>
            <a:r>
              <a:rPr lang="en-US" altLang="en-US" sz="2700" dirty="0"/>
              <a:t> market thus draw only from formal education at the school level </a:t>
            </a:r>
            <a:r>
              <a:rPr lang="en-US" altLang="en-US" sz="2700" dirty="0">
                <a:solidFill>
                  <a:srgbClr val="FF0000"/>
                </a:solidFill>
              </a:rPr>
              <a:t>[a]</a:t>
            </a:r>
            <a:r>
              <a:rPr lang="en-US" altLang="en-US" sz="2700" dirty="0"/>
              <a:t>.  </a:t>
            </a:r>
            <a:endParaRPr lang="en-ZA" altLang="en-US" sz="2700" dirty="0"/>
          </a:p>
        </p:txBody>
      </p:sp>
    </p:spTree>
    <p:extLst>
      <p:ext uri="{BB962C8B-B14F-4D97-AF65-F5344CB8AC3E}">
        <p14:creationId xmlns:p14="http://schemas.microsoft.com/office/powerpoint/2010/main" val="58554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B2AE-0F63-8F2C-9FD5-97A404EC027D}"/>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B4EC385A-546A-72C3-BB4B-2D62FE9AEDF0}"/>
              </a:ext>
            </a:extLst>
          </p:cNvPr>
          <p:cNvSpPr txBox="1">
            <a:spLocks noChangeArrowheads="1"/>
          </p:cNvSpPr>
          <p:nvPr/>
        </p:nvSpPr>
        <p:spPr bwMode="auto">
          <a:xfrm>
            <a:off x="250825" y="260350"/>
            <a:ext cx="859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Before fairness, what about relevance? (contd.) </a:t>
            </a:r>
          </a:p>
        </p:txBody>
      </p:sp>
      <p:sp>
        <p:nvSpPr>
          <p:cNvPr id="2" name="TextBox 1">
            <a:extLst>
              <a:ext uri="{FF2B5EF4-FFF2-40B4-BE49-F238E27FC236}">
                <a16:creationId xmlns:a16="http://schemas.microsoft.com/office/drawing/2014/main" id="{959F44E4-51BD-6EF3-818B-70A08180B6C5}"/>
              </a:ext>
            </a:extLst>
          </p:cNvPr>
          <p:cNvSpPr txBox="1">
            <a:spLocks noChangeArrowheads="1"/>
          </p:cNvSpPr>
          <p:nvPr/>
        </p:nvSpPr>
        <p:spPr bwMode="auto">
          <a:xfrm>
            <a:off x="250825" y="726934"/>
            <a:ext cx="8591550" cy="4724370"/>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700" dirty="0"/>
              <a:t>The wider context (contd.)</a:t>
            </a:r>
          </a:p>
          <a:p>
            <a:pPr>
              <a:spcBef>
                <a:spcPct val="0"/>
              </a:spcBef>
            </a:pPr>
            <a:r>
              <a:rPr lang="en-US" altLang="en-US" sz="2700" dirty="0"/>
              <a:t>Official unemployment rate </a:t>
            </a:r>
            <a:r>
              <a:rPr lang="en-US" altLang="en-US" sz="2700" b="1" dirty="0">
                <a:solidFill>
                  <a:srgbClr val="FF0000"/>
                </a:solidFill>
              </a:rPr>
              <a:t>40%</a:t>
            </a:r>
            <a:r>
              <a:rPr lang="en-US" altLang="en-US" sz="2700" dirty="0"/>
              <a:t> for ages 25-34. Was </a:t>
            </a:r>
            <a:r>
              <a:rPr lang="en-US" altLang="en-US" sz="2700" b="1" dirty="0">
                <a:solidFill>
                  <a:srgbClr val="FF0000"/>
                </a:solidFill>
              </a:rPr>
              <a:t>36%</a:t>
            </a:r>
            <a:r>
              <a:rPr lang="en-US" altLang="en-US" sz="2700" dirty="0"/>
              <a:t> just before pandemic. </a:t>
            </a:r>
          </a:p>
          <a:p>
            <a:pPr lvl="1">
              <a:spcBef>
                <a:spcPct val="0"/>
              </a:spcBef>
            </a:pPr>
            <a:endParaRPr lang="en-US" altLang="en-US" sz="2700" dirty="0"/>
          </a:p>
          <a:p>
            <a:pPr marL="142875" indent="0">
              <a:spcBef>
                <a:spcPct val="0"/>
              </a:spcBef>
              <a:buNone/>
            </a:pPr>
            <a:r>
              <a:rPr lang="en-US" altLang="en-US" sz="3100" dirty="0"/>
              <a:t>  </a:t>
            </a:r>
          </a:p>
          <a:p>
            <a:pPr>
              <a:spcBef>
                <a:spcPct val="0"/>
              </a:spcBef>
            </a:pPr>
            <a:endParaRPr lang="en-US" altLang="en-US" sz="2700" dirty="0"/>
          </a:p>
          <a:p>
            <a:pPr marL="0" indent="0">
              <a:spcBef>
                <a:spcPct val="0"/>
              </a:spcBef>
              <a:buNone/>
            </a:pPr>
            <a:endParaRPr lang="en-US" altLang="en-US" sz="2700" dirty="0"/>
          </a:p>
          <a:p>
            <a:pPr>
              <a:spcBef>
                <a:spcPct val="0"/>
              </a:spcBef>
            </a:pPr>
            <a:endParaRPr lang="en-ZA" altLang="en-US" sz="2700" dirty="0"/>
          </a:p>
          <a:p>
            <a:pPr>
              <a:spcBef>
                <a:spcPct val="0"/>
              </a:spcBef>
            </a:pPr>
            <a:endParaRPr lang="en-ZA" altLang="en-US" sz="2700" dirty="0"/>
          </a:p>
          <a:p>
            <a:pPr>
              <a:spcBef>
                <a:spcPct val="0"/>
              </a:spcBef>
            </a:pPr>
            <a:endParaRPr lang="en-ZA" altLang="en-US" sz="2700" dirty="0"/>
          </a:p>
          <a:p>
            <a:pPr>
              <a:spcBef>
                <a:spcPct val="0"/>
              </a:spcBef>
            </a:pPr>
            <a:endParaRPr lang="en-ZA" altLang="en-US" sz="2700" dirty="0"/>
          </a:p>
        </p:txBody>
      </p:sp>
      <p:sp>
        <p:nvSpPr>
          <p:cNvPr id="4" name="text2">
            <a:extLst>
              <a:ext uri="{FF2B5EF4-FFF2-40B4-BE49-F238E27FC236}">
                <a16:creationId xmlns:a16="http://schemas.microsoft.com/office/drawing/2014/main" id="{01D37B79-8290-035A-7D30-E5EDA405B010}"/>
              </a:ext>
            </a:extLst>
          </p:cNvPr>
          <p:cNvSpPr txBox="1"/>
          <p:nvPr/>
        </p:nvSpPr>
        <p:spPr>
          <a:xfrm>
            <a:off x="250825" y="2108008"/>
            <a:ext cx="5217344" cy="4524315"/>
          </a:xfrm>
          <a:prstGeom prst="rect">
            <a:avLst/>
          </a:prstGeom>
          <a:solidFill>
            <a:srgbClr val="FFFF99"/>
          </a:solidFill>
          <a:ln>
            <a:solidFill>
              <a:srgbClr val="FF0000"/>
            </a:solidFill>
          </a:ln>
        </p:spPr>
        <p:txBody>
          <a:bodyPr wrap="square" rtlCol="0">
            <a:spAutoFit/>
          </a:bodyPr>
          <a:lstStyle/>
          <a:p>
            <a:r>
              <a:rPr lang="en-US" altLang="en-US" sz="2400" dirty="0"/>
              <a:t>We have problem grappling with </a:t>
            </a:r>
            <a:r>
              <a:rPr lang="en-US" altLang="en-US" sz="2400" b="1" dirty="0"/>
              <a:t>the relationship between schooling and our unemployment problem</a:t>
            </a:r>
            <a:r>
              <a:rPr lang="en-US" altLang="en-US" sz="2400" dirty="0"/>
              <a:t>. Youth unemployment is very high, schooling outcomes are now about average for a middle-income country after a couple of decades of improvement. Official government reports </a:t>
            </a:r>
            <a:r>
              <a:rPr lang="en-US" altLang="en-US" sz="2400" dirty="0">
                <a:solidFill>
                  <a:srgbClr val="FF0000"/>
                </a:solidFill>
              </a:rPr>
              <a:t>[c]</a:t>
            </a:r>
            <a:r>
              <a:rPr lang="en-US" altLang="en-US" sz="2400" dirty="0"/>
              <a:t> confirm unemployment is in part a result of a skills shortfall. But do education planners properly </a:t>
            </a:r>
            <a:r>
              <a:rPr lang="en-US" altLang="en-US" sz="2400" dirty="0" err="1"/>
              <a:t>internalise</a:t>
            </a:r>
            <a:r>
              <a:rPr lang="en-US" altLang="en-US" sz="2400" dirty="0"/>
              <a:t> the nature of this skill shortfall.</a:t>
            </a:r>
            <a:endParaRPr lang="en-ZA" sz="2400" i="1" dirty="0"/>
          </a:p>
        </p:txBody>
      </p:sp>
      <p:pic>
        <p:nvPicPr>
          <p:cNvPr id="6" name="Picture 5">
            <a:extLst>
              <a:ext uri="{FF2B5EF4-FFF2-40B4-BE49-F238E27FC236}">
                <a16:creationId xmlns:a16="http://schemas.microsoft.com/office/drawing/2014/main" id="{1BEBBF82-F9A2-E7C5-BD8F-3BEDC7C17501}"/>
              </a:ext>
            </a:extLst>
          </p:cNvPr>
          <p:cNvPicPr>
            <a:picLocks noChangeAspect="1"/>
          </p:cNvPicPr>
          <p:nvPr/>
        </p:nvPicPr>
        <p:blipFill>
          <a:blip r:embed="rId2"/>
          <a:stretch>
            <a:fillRect/>
          </a:stretch>
        </p:blipFill>
        <p:spPr>
          <a:xfrm>
            <a:off x="5363412" y="3297836"/>
            <a:ext cx="3659757" cy="2655117"/>
          </a:xfrm>
          <a:prstGeom prst="rect">
            <a:avLst/>
          </a:prstGeom>
          <a:ln>
            <a:solidFill>
              <a:srgbClr val="FF0000"/>
            </a:solidFill>
          </a:ln>
        </p:spPr>
      </p:pic>
    </p:spTree>
    <p:extLst>
      <p:ext uri="{BB962C8B-B14F-4D97-AF65-F5344CB8AC3E}">
        <p14:creationId xmlns:p14="http://schemas.microsoft.com/office/powerpoint/2010/main" val="272750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0B55-0577-DECF-3702-37B5E5B284BD}"/>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EA90CF84-908A-90E4-188E-CC2CD5C7B1CE}"/>
              </a:ext>
            </a:extLst>
          </p:cNvPr>
          <p:cNvSpPr txBox="1">
            <a:spLocks noChangeArrowheads="1"/>
          </p:cNvSpPr>
          <p:nvPr/>
        </p:nvSpPr>
        <p:spPr bwMode="auto">
          <a:xfrm>
            <a:off x="250825" y="260350"/>
            <a:ext cx="859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Before fairness, what about relevance? (contd.) </a:t>
            </a:r>
          </a:p>
        </p:txBody>
      </p:sp>
      <p:sp>
        <p:nvSpPr>
          <p:cNvPr id="4" name="text2">
            <a:extLst>
              <a:ext uri="{FF2B5EF4-FFF2-40B4-BE49-F238E27FC236}">
                <a16:creationId xmlns:a16="http://schemas.microsoft.com/office/drawing/2014/main" id="{871BF1AB-371D-CABB-040A-9B92E6462C44}"/>
              </a:ext>
            </a:extLst>
          </p:cNvPr>
          <p:cNvSpPr txBox="1"/>
          <p:nvPr/>
        </p:nvSpPr>
        <p:spPr>
          <a:xfrm>
            <a:off x="225425" y="722015"/>
            <a:ext cx="8798654" cy="2308324"/>
          </a:xfrm>
          <a:prstGeom prst="rect">
            <a:avLst/>
          </a:prstGeom>
          <a:solidFill>
            <a:srgbClr val="FFFF99"/>
          </a:solidFill>
          <a:ln>
            <a:solidFill>
              <a:srgbClr val="FF0000"/>
            </a:solidFill>
          </a:ln>
        </p:spPr>
        <p:txBody>
          <a:bodyPr wrap="square" rtlCol="0">
            <a:spAutoFit/>
          </a:bodyPr>
          <a:lstStyle/>
          <a:p>
            <a:r>
              <a:rPr lang="en-US" sz="2400" dirty="0"/>
              <a:t>For a couple of decades there has been an acute awareness of how poorly South Africa performs in the international tests with respect to basic language and mathematics skills. </a:t>
            </a:r>
            <a:r>
              <a:rPr lang="en-US" sz="2400" b="1" dirty="0"/>
              <a:t>The good news is that after around two decades of improvement, our quality of schooling matches that of other countries with a similar income per capita level. </a:t>
            </a:r>
            <a:r>
              <a:rPr lang="en-US" sz="2400" dirty="0">
                <a:solidFill>
                  <a:srgbClr val="FF0000"/>
                </a:solidFill>
              </a:rPr>
              <a:t>[d]</a:t>
            </a:r>
            <a:endParaRPr lang="en-ZA" sz="2400" b="1" dirty="0">
              <a:solidFill>
                <a:srgbClr val="FF0000"/>
              </a:solidFill>
            </a:endParaRPr>
          </a:p>
        </p:txBody>
      </p:sp>
      <p:pic>
        <p:nvPicPr>
          <p:cNvPr id="9" name="Picture 8">
            <a:extLst>
              <a:ext uri="{FF2B5EF4-FFF2-40B4-BE49-F238E27FC236}">
                <a16:creationId xmlns:a16="http://schemas.microsoft.com/office/drawing/2014/main" id="{BBDF06E1-798B-656F-8676-A856A7ECC60E}"/>
              </a:ext>
            </a:extLst>
          </p:cNvPr>
          <p:cNvPicPr>
            <a:picLocks noChangeAspect="1"/>
          </p:cNvPicPr>
          <p:nvPr/>
        </p:nvPicPr>
        <p:blipFill>
          <a:blip r:embed="rId2"/>
          <a:stretch>
            <a:fillRect/>
          </a:stretch>
        </p:blipFill>
        <p:spPr>
          <a:xfrm>
            <a:off x="1668511" y="2656469"/>
            <a:ext cx="6965823" cy="3822313"/>
          </a:xfrm>
          <a:prstGeom prst="rect">
            <a:avLst/>
          </a:prstGeom>
          <a:ln>
            <a:solidFill>
              <a:srgbClr val="FF0000"/>
            </a:solidFill>
          </a:ln>
        </p:spPr>
      </p:pic>
    </p:spTree>
    <p:extLst>
      <p:ext uri="{BB962C8B-B14F-4D97-AF65-F5344CB8AC3E}">
        <p14:creationId xmlns:p14="http://schemas.microsoft.com/office/powerpoint/2010/main" val="28376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9467-FA9D-526F-5858-E23569172C00}"/>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7786E6B4-EA04-AC46-757A-54E644A6F08C}"/>
              </a:ext>
            </a:extLst>
          </p:cNvPr>
          <p:cNvSpPr txBox="1">
            <a:spLocks noChangeArrowheads="1"/>
          </p:cNvSpPr>
          <p:nvPr/>
        </p:nvSpPr>
        <p:spPr bwMode="auto">
          <a:xfrm>
            <a:off x="250825" y="260350"/>
            <a:ext cx="859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Before fairness, what about relevance? (contd.) </a:t>
            </a:r>
          </a:p>
        </p:txBody>
      </p:sp>
      <p:sp>
        <p:nvSpPr>
          <p:cNvPr id="4" name="text2">
            <a:extLst>
              <a:ext uri="{FF2B5EF4-FFF2-40B4-BE49-F238E27FC236}">
                <a16:creationId xmlns:a16="http://schemas.microsoft.com/office/drawing/2014/main" id="{06C4FBD4-7D31-1368-2A9F-D1EEC1A8CA21}"/>
              </a:ext>
            </a:extLst>
          </p:cNvPr>
          <p:cNvSpPr txBox="1"/>
          <p:nvPr/>
        </p:nvSpPr>
        <p:spPr>
          <a:xfrm>
            <a:off x="225425" y="722015"/>
            <a:ext cx="8798654" cy="1569660"/>
          </a:xfrm>
          <a:prstGeom prst="rect">
            <a:avLst/>
          </a:prstGeom>
          <a:solidFill>
            <a:srgbClr val="FFFF99"/>
          </a:solidFill>
          <a:ln>
            <a:solidFill>
              <a:srgbClr val="FF0000"/>
            </a:solidFill>
          </a:ln>
        </p:spPr>
        <p:txBody>
          <a:bodyPr wrap="square" rtlCol="0">
            <a:spAutoFit/>
          </a:bodyPr>
          <a:lstStyle/>
          <a:p>
            <a:r>
              <a:rPr lang="en-US" sz="2400" dirty="0"/>
              <a:t>More good news. Despite the huge public attention given to our </a:t>
            </a:r>
            <a:r>
              <a:rPr lang="en-US" sz="2400" b="1" dirty="0"/>
              <a:t>‘schools dropout crisis’</a:t>
            </a:r>
            <a:r>
              <a:rPr lang="en-US" sz="2400" dirty="0"/>
              <a:t>, successful completion of twelve years of schooling in South Africa is now on a par with that in similar countries. </a:t>
            </a:r>
            <a:r>
              <a:rPr lang="en-US" sz="2400" dirty="0">
                <a:solidFill>
                  <a:srgbClr val="FF0000"/>
                </a:solidFill>
              </a:rPr>
              <a:t>[a]</a:t>
            </a:r>
            <a:endParaRPr lang="en-ZA" sz="2400" b="1" dirty="0">
              <a:solidFill>
                <a:srgbClr val="FF0000"/>
              </a:solidFill>
            </a:endParaRPr>
          </a:p>
        </p:txBody>
      </p:sp>
      <p:pic>
        <p:nvPicPr>
          <p:cNvPr id="7" name="Picture 6">
            <a:extLst>
              <a:ext uri="{FF2B5EF4-FFF2-40B4-BE49-F238E27FC236}">
                <a16:creationId xmlns:a16="http://schemas.microsoft.com/office/drawing/2014/main" id="{9D3938F3-2B04-6DD1-C332-3783E3314648}"/>
              </a:ext>
            </a:extLst>
          </p:cNvPr>
          <p:cNvPicPr>
            <a:picLocks noChangeAspect="1"/>
          </p:cNvPicPr>
          <p:nvPr/>
        </p:nvPicPr>
        <p:blipFill>
          <a:blip r:embed="rId2"/>
          <a:stretch>
            <a:fillRect/>
          </a:stretch>
        </p:blipFill>
        <p:spPr>
          <a:xfrm>
            <a:off x="2085037" y="1949294"/>
            <a:ext cx="6833538" cy="4803775"/>
          </a:xfrm>
          <a:prstGeom prst="rect">
            <a:avLst/>
          </a:prstGeom>
          <a:ln>
            <a:solidFill>
              <a:srgbClr val="FF0000"/>
            </a:solidFill>
          </a:ln>
        </p:spPr>
      </p:pic>
    </p:spTree>
    <p:extLst>
      <p:ext uri="{BB962C8B-B14F-4D97-AF65-F5344CB8AC3E}">
        <p14:creationId xmlns:p14="http://schemas.microsoft.com/office/powerpoint/2010/main" val="175620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4084-841B-70AF-3D83-E1079023ACE6}"/>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D31869FB-E4BD-104F-91F5-C8F65C6B39AA}"/>
              </a:ext>
            </a:extLst>
          </p:cNvPr>
          <p:cNvSpPr txBox="1">
            <a:spLocks noChangeArrowheads="1"/>
          </p:cNvSpPr>
          <p:nvPr/>
        </p:nvSpPr>
        <p:spPr bwMode="auto">
          <a:xfrm>
            <a:off x="250825" y="260350"/>
            <a:ext cx="859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Before fairness, what about relevance? (contd.) </a:t>
            </a:r>
          </a:p>
        </p:txBody>
      </p:sp>
      <p:sp>
        <p:nvSpPr>
          <p:cNvPr id="4" name="text2">
            <a:extLst>
              <a:ext uri="{FF2B5EF4-FFF2-40B4-BE49-F238E27FC236}">
                <a16:creationId xmlns:a16="http://schemas.microsoft.com/office/drawing/2014/main" id="{03300DB3-D162-B2C2-83B7-4DB8CD1D8329}"/>
              </a:ext>
            </a:extLst>
          </p:cNvPr>
          <p:cNvSpPr txBox="1"/>
          <p:nvPr/>
        </p:nvSpPr>
        <p:spPr>
          <a:xfrm>
            <a:off x="225425" y="722015"/>
            <a:ext cx="8798654" cy="1938992"/>
          </a:xfrm>
          <a:prstGeom prst="rect">
            <a:avLst/>
          </a:prstGeom>
          <a:solidFill>
            <a:srgbClr val="FFFF99"/>
          </a:solidFill>
          <a:ln>
            <a:solidFill>
              <a:srgbClr val="FF0000"/>
            </a:solidFill>
          </a:ln>
        </p:spPr>
        <p:txBody>
          <a:bodyPr wrap="square" rtlCol="0">
            <a:spAutoFit/>
          </a:bodyPr>
          <a:lstStyle/>
          <a:p>
            <a:r>
              <a:rPr lang="en-US" sz="2400" dirty="0"/>
              <a:t>What does warrant more concern is the </a:t>
            </a:r>
            <a:r>
              <a:rPr lang="en-US" sz="2400" b="1" dirty="0"/>
              <a:t>under-supply of high-level mathematics skills from schools, relative to university demand</a:t>
            </a:r>
            <a:r>
              <a:rPr lang="en-US" sz="2400" dirty="0"/>
              <a:t>. What confuses matters is the idea that the way to improve this demand is simply to increase mathematics participation in schools. </a:t>
            </a:r>
            <a:r>
              <a:rPr lang="en-US" sz="2400" dirty="0">
                <a:solidFill>
                  <a:srgbClr val="FF0000"/>
                </a:solidFill>
              </a:rPr>
              <a:t>[a]</a:t>
            </a:r>
            <a:r>
              <a:rPr lang="en-US" sz="2400" dirty="0"/>
              <a:t> </a:t>
            </a:r>
            <a:endParaRPr lang="en-ZA" sz="2400" b="1" dirty="0">
              <a:solidFill>
                <a:srgbClr val="FF0000"/>
              </a:solidFill>
            </a:endParaRPr>
          </a:p>
        </p:txBody>
      </p:sp>
      <p:pic>
        <p:nvPicPr>
          <p:cNvPr id="5" name="Picture 4">
            <a:extLst>
              <a:ext uri="{FF2B5EF4-FFF2-40B4-BE49-F238E27FC236}">
                <a16:creationId xmlns:a16="http://schemas.microsoft.com/office/drawing/2014/main" id="{3481200E-D4FD-5918-5226-93A6397B90A3}"/>
              </a:ext>
            </a:extLst>
          </p:cNvPr>
          <p:cNvPicPr>
            <a:picLocks noChangeAspect="1"/>
          </p:cNvPicPr>
          <p:nvPr/>
        </p:nvPicPr>
        <p:blipFill>
          <a:blip r:embed="rId2"/>
          <a:stretch>
            <a:fillRect/>
          </a:stretch>
        </p:blipFill>
        <p:spPr>
          <a:xfrm>
            <a:off x="225425" y="2767775"/>
            <a:ext cx="4791744" cy="3600953"/>
          </a:xfrm>
          <a:prstGeom prst="rect">
            <a:avLst/>
          </a:prstGeom>
          <a:ln>
            <a:solidFill>
              <a:srgbClr val="FF0000"/>
            </a:solidFill>
          </a:ln>
        </p:spPr>
      </p:pic>
      <p:pic>
        <p:nvPicPr>
          <p:cNvPr id="8" name="Picture 7">
            <a:extLst>
              <a:ext uri="{FF2B5EF4-FFF2-40B4-BE49-F238E27FC236}">
                <a16:creationId xmlns:a16="http://schemas.microsoft.com/office/drawing/2014/main" id="{BF4F7727-460C-5E31-F6B5-66689C921562}"/>
              </a:ext>
            </a:extLst>
          </p:cNvPr>
          <p:cNvPicPr>
            <a:picLocks noChangeAspect="1"/>
          </p:cNvPicPr>
          <p:nvPr/>
        </p:nvPicPr>
        <p:blipFill>
          <a:blip r:embed="rId3"/>
          <a:stretch>
            <a:fillRect/>
          </a:stretch>
        </p:blipFill>
        <p:spPr>
          <a:xfrm>
            <a:off x="4678122" y="3122672"/>
            <a:ext cx="4345957" cy="2773464"/>
          </a:xfrm>
          <a:prstGeom prst="rect">
            <a:avLst/>
          </a:prstGeom>
          <a:ln>
            <a:solidFill>
              <a:srgbClr val="FF0000"/>
            </a:solidFill>
          </a:ln>
        </p:spPr>
      </p:pic>
    </p:spTree>
    <p:extLst>
      <p:ext uri="{BB962C8B-B14F-4D97-AF65-F5344CB8AC3E}">
        <p14:creationId xmlns:p14="http://schemas.microsoft.com/office/powerpoint/2010/main" val="330294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39EE7-A79E-D69F-1789-7E93E06655FF}"/>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7DAEBEE9-4D8C-9418-FC15-29C8ED12B395}"/>
              </a:ext>
            </a:extLst>
          </p:cNvPr>
          <p:cNvSpPr txBox="1">
            <a:spLocks noChangeArrowheads="1"/>
          </p:cNvSpPr>
          <p:nvPr/>
        </p:nvSpPr>
        <p:spPr bwMode="auto">
          <a:xfrm>
            <a:off x="250825" y="260350"/>
            <a:ext cx="859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Before fairness, what about relevance? (contd.) </a:t>
            </a:r>
          </a:p>
        </p:txBody>
      </p:sp>
      <p:sp>
        <p:nvSpPr>
          <p:cNvPr id="2" name="TextBox 1">
            <a:extLst>
              <a:ext uri="{FF2B5EF4-FFF2-40B4-BE49-F238E27FC236}">
                <a16:creationId xmlns:a16="http://schemas.microsoft.com/office/drawing/2014/main" id="{8A76EFEF-B11C-841E-D27F-F4BE317CB169}"/>
              </a:ext>
            </a:extLst>
          </p:cNvPr>
          <p:cNvSpPr txBox="1">
            <a:spLocks noChangeArrowheads="1"/>
          </p:cNvSpPr>
          <p:nvPr/>
        </p:nvSpPr>
        <p:spPr bwMode="auto">
          <a:xfrm>
            <a:off x="250825" y="726934"/>
            <a:ext cx="8591550" cy="5555367"/>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700" dirty="0"/>
              <a:t>What about less academic indicators?</a:t>
            </a:r>
          </a:p>
          <a:p>
            <a:pPr>
              <a:spcBef>
                <a:spcPct val="0"/>
              </a:spcBef>
            </a:pPr>
            <a:r>
              <a:rPr lang="en-US" altLang="en-US" sz="2700" dirty="0"/>
              <a:t>Experimentation with ‘inclinations assessments’ have occurred as part of the move to a </a:t>
            </a:r>
            <a:r>
              <a:rPr lang="en-US" altLang="en-US" sz="2700" dirty="0" err="1"/>
              <a:t>standardised</a:t>
            </a:r>
            <a:r>
              <a:rPr lang="en-US" altLang="en-US" sz="2700" dirty="0"/>
              <a:t> Grade 9 qualification. While the idea is appealing, there are various risks.</a:t>
            </a:r>
          </a:p>
          <a:p>
            <a:pPr lvl="1">
              <a:spcBef>
                <a:spcPct val="0"/>
              </a:spcBef>
            </a:pPr>
            <a:endParaRPr lang="en-US" altLang="en-US" sz="2700" dirty="0"/>
          </a:p>
          <a:p>
            <a:pPr marL="142875" indent="0">
              <a:spcBef>
                <a:spcPct val="0"/>
              </a:spcBef>
              <a:buNone/>
            </a:pPr>
            <a:r>
              <a:rPr lang="en-US" altLang="en-US" sz="3100" dirty="0"/>
              <a:t>  </a:t>
            </a:r>
          </a:p>
          <a:p>
            <a:pPr>
              <a:spcBef>
                <a:spcPct val="0"/>
              </a:spcBef>
            </a:pPr>
            <a:endParaRPr lang="en-US" altLang="en-US" sz="2700" dirty="0"/>
          </a:p>
          <a:p>
            <a:pPr marL="0" indent="0">
              <a:spcBef>
                <a:spcPct val="0"/>
              </a:spcBef>
              <a:buNone/>
            </a:pPr>
            <a:endParaRPr lang="en-US" altLang="en-US" sz="2700" dirty="0"/>
          </a:p>
          <a:p>
            <a:pPr>
              <a:spcBef>
                <a:spcPct val="0"/>
              </a:spcBef>
            </a:pPr>
            <a:endParaRPr lang="en-ZA" altLang="en-US" sz="2700" dirty="0"/>
          </a:p>
          <a:p>
            <a:pPr>
              <a:spcBef>
                <a:spcPct val="0"/>
              </a:spcBef>
            </a:pPr>
            <a:endParaRPr lang="en-ZA" altLang="en-US" sz="2700" dirty="0"/>
          </a:p>
          <a:p>
            <a:pPr>
              <a:spcBef>
                <a:spcPct val="0"/>
              </a:spcBef>
            </a:pPr>
            <a:endParaRPr lang="en-ZA" altLang="en-US" sz="2700" dirty="0"/>
          </a:p>
          <a:p>
            <a:pPr>
              <a:spcBef>
                <a:spcPct val="0"/>
              </a:spcBef>
            </a:pPr>
            <a:endParaRPr lang="en-ZA" altLang="en-US" sz="2700" dirty="0"/>
          </a:p>
        </p:txBody>
      </p:sp>
      <p:pic>
        <p:nvPicPr>
          <p:cNvPr id="7" name="Picture 6">
            <a:extLst>
              <a:ext uri="{FF2B5EF4-FFF2-40B4-BE49-F238E27FC236}">
                <a16:creationId xmlns:a16="http://schemas.microsoft.com/office/drawing/2014/main" id="{1102D7D2-6810-0B66-53B1-DB61C2F28A65}"/>
              </a:ext>
            </a:extLst>
          </p:cNvPr>
          <p:cNvPicPr>
            <a:picLocks noChangeAspect="1"/>
          </p:cNvPicPr>
          <p:nvPr/>
        </p:nvPicPr>
        <p:blipFill>
          <a:blip r:embed="rId2"/>
          <a:stretch>
            <a:fillRect/>
          </a:stretch>
        </p:blipFill>
        <p:spPr>
          <a:xfrm>
            <a:off x="739098" y="3140042"/>
            <a:ext cx="7615003" cy="2878254"/>
          </a:xfrm>
          <a:prstGeom prst="rect">
            <a:avLst/>
          </a:prstGeom>
          <a:ln>
            <a:solidFill>
              <a:srgbClr val="FF0000"/>
            </a:solidFill>
          </a:ln>
        </p:spPr>
      </p:pic>
      <p:sp>
        <p:nvSpPr>
          <p:cNvPr id="8" name="text2">
            <a:extLst>
              <a:ext uri="{FF2B5EF4-FFF2-40B4-BE49-F238E27FC236}">
                <a16:creationId xmlns:a16="http://schemas.microsoft.com/office/drawing/2014/main" id="{D896FD7A-7916-2CC2-5699-6A7BDBAC2E03}"/>
              </a:ext>
            </a:extLst>
          </p:cNvPr>
          <p:cNvSpPr txBox="1"/>
          <p:nvPr/>
        </p:nvSpPr>
        <p:spPr>
          <a:xfrm>
            <a:off x="1249335" y="5820636"/>
            <a:ext cx="3297264" cy="461665"/>
          </a:xfrm>
          <a:prstGeom prst="rect">
            <a:avLst/>
          </a:prstGeom>
          <a:solidFill>
            <a:srgbClr val="FFFF99"/>
          </a:solidFill>
          <a:ln>
            <a:solidFill>
              <a:srgbClr val="FF0000"/>
            </a:solidFill>
          </a:ln>
        </p:spPr>
        <p:txBody>
          <a:bodyPr wrap="square" rtlCol="0">
            <a:spAutoFit/>
          </a:bodyPr>
          <a:lstStyle/>
          <a:p>
            <a:pPr algn="ctr"/>
            <a:r>
              <a:rPr lang="en-US" sz="2400" dirty="0"/>
              <a:t>www.yenzacareers.com</a:t>
            </a:r>
            <a:endParaRPr lang="en-ZA" sz="2400" b="1" dirty="0">
              <a:solidFill>
                <a:srgbClr val="FF0000"/>
              </a:solidFill>
            </a:endParaRPr>
          </a:p>
        </p:txBody>
      </p:sp>
    </p:spTree>
    <p:extLst>
      <p:ext uri="{BB962C8B-B14F-4D97-AF65-F5344CB8AC3E}">
        <p14:creationId xmlns:p14="http://schemas.microsoft.com/office/powerpoint/2010/main" val="7628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280F6-BDC4-6E59-0C51-649034134258}"/>
            </a:ext>
          </a:extLst>
        </p:cNvPr>
        <p:cNvGrpSpPr/>
        <p:nvPr/>
      </p:nvGrpSpPr>
      <p:grpSpPr>
        <a:xfrm>
          <a:off x="0" y="0"/>
          <a:ext cx="0" cy="0"/>
          <a:chOff x="0" y="0"/>
          <a:chExt cx="0" cy="0"/>
        </a:xfrm>
      </p:grpSpPr>
      <p:sp>
        <p:nvSpPr>
          <p:cNvPr id="3" name="TextBox 56">
            <a:extLst>
              <a:ext uri="{FF2B5EF4-FFF2-40B4-BE49-F238E27FC236}">
                <a16:creationId xmlns:a16="http://schemas.microsoft.com/office/drawing/2014/main" id="{80148F7C-7911-59C6-C349-2F3FA43564C2}"/>
              </a:ext>
            </a:extLst>
          </p:cNvPr>
          <p:cNvSpPr txBox="1">
            <a:spLocks noChangeArrowheads="1"/>
          </p:cNvSpPr>
          <p:nvPr/>
        </p:nvSpPr>
        <p:spPr bwMode="auto">
          <a:xfrm>
            <a:off x="250825" y="260350"/>
            <a:ext cx="72742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b="1" dirty="0"/>
              <a:t>How the ‘Matric pass rate’ remained king</a:t>
            </a:r>
          </a:p>
        </p:txBody>
      </p:sp>
      <p:sp>
        <p:nvSpPr>
          <p:cNvPr id="2" name="TextBox 1">
            <a:extLst>
              <a:ext uri="{FF2B5EF4-FFF2-40B4-BE49-F238E27FC236}">
                <a16:creationId xmlns:a16="http://schemas.microsoft.com/office/drawing/2014/main" id="{DE5AAC63-DAF2-1606-9713-945DD3785467}"/>
              </a:ext>
            </a:extLst>
          </p:cNvPr>
          <p:cNvSpPr txBox="1">
            <a:spLocks noChangeArrowheads="1"/>
          </p:cNvSpPr>
          <p:nvPr/>
        </p:nvSpPr>
        <p:spPr bwMode="auto">
          <a:xfrm>
            <a:off x="250825" y="797749"/>
            <a:ext cx="8591550" cy="4662815"/>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700" dirty="0"/>
              <a:t>The National Development Plan (released 2012) and accompanying </a:t>
            </a:r>
            <a:r>
              <a:rPr lang="en-US" altLang="en-US" sz="2700" b="1" dirty="0"/>
              <a:t>government-wide national indicators</a:t>
            </a:r>
            <a:r>
              <a:rPr lang="en-US" altLang="en-US" sz="2700" dirty="0"/>
              <a:t> have actually never paid much attention to the pass rate, nor set targets for it.</a:t>
            </a:r>
          </a:p>
          <a:p>
            <a:pPr>
              <a:spcBef>
                <a:spcPct val="0"/>
              </a:spcBef>
            </a:pPr>
            <a:r>
              <a:rPr lang="en-US" altLang="en-US" sz="2700" dirty="0"/>
              <a:t>The </a:t>
            </a:r>
            <a:r>
              <a:rPr lang="en-US" altLang="en-US" sz="2700" b="1" dirty="0"/>
              <a:t>perverse nature of the pass rate </a:t>
            </a:r>
            <a:r>
              <a:rPr lang="en-US" altLang="en-US" sz="2700" dirty="0"/>
              <a:t>has been clear for years – e.g. it can be manipulated via subject choice and dropping out.</a:t>
            </a:r>
          </a:p>
          <a:p>
            <a:pPr>
              <a:spcBef>
                <a:spcPct val="0"/>
              </a:spcBef>
            </a:pPr>
            <a:r>
              <a:rPr lang="en-US" altLang="en-US" sz="2700" dirty="0"/>
              <a:t>In 2022 the national examinations report introduced reporting on an ‘</a:t>
            </a:r>
            <a:r>
              <a:rPr lang="en-US" altLang="en-US" sz="2700" b="1" dirty="0"/>
              <a:t>inclusive basket of criteria</a:t>
            </a:r>
            <a:r>
              <a:rPr lang="en-US" altLang="en-US" sz="2700" dirty="0"/>
              <a:t>’ to offset the fixation with the pass rate. </a:t>
            </a:r>
          </a:p>
          <a:p>
            <a:pPr>
              <a:spcBef>
                <a:spcPct val="0"/>
              </a:spcBef>
            </a:pPr>
            <a:endParaRPr lang="en-ZA" altLang="en-US" sz="2700" dirty="0"/>
          </a:p>
        </p:txBody>
      </p:sp>
    </p:spTree>
    <p:extLst>
      <p:ext uri="{BB962C8B-B14F-4D97-AF65-F5344CB8AC3E}">
        <p14:creationId xmlns:p14="http://schemas.microsoft.com/office/powerpoint/2010/main" val="4224592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6845</TotalTime>
  <Words>1922</Words>
  <Application>Microsoft Office PowerPoint</Application>
  <PresentationFormat>On-screen Show (4:3)</PresentationFormat>
  <Paragraphs>121</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Martin Gustafsson</cp:lastModifiedBy>
  <cp:revision>127</cp:revision>
  <dcterms:created xsi:type="dcterms:W3CDTF">2012-08-14T16:08:11Z</dcterms:created>
  <dcterms:modified xsi:type="dcterms:W3CDTF">2026-04-20T06:02:26Z</dcterms:modified>
</cp:coreProperties>
</file>